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  <p:sldMasterId id="2147483661" r:id="rId2"/>
  </p:sldMasterIdLst>
  <p:notesMasterIdLst>
    <p:notesMasterId r:id="rId66"/>
  </p:notesMasterIdLst>
  <p:handoutMasterIdLst>
    <p:handoutMasterId r:id="rId67"/>
  </p:handoutMasterIdLst>
  <p:sldIdLst>
    <p:sldId id="505" r:id="rId3"/>
    <p:sldId id="649" r:id="rId4"/>
    <p:sldId id="650" r:id="rId5"/>
    <p:sldId id="651" r:id="rId6"/>
    <p:sldId id="652" r:id="rId7"/>
    <p:sldId id="653" r:id="rId8"/>
    <p:sldId id="654" r:id="rId9"/>
    <p:sldId id="655" r:id="rId10"/>
    <p:sldId id="656" r:id="rId11"/>
    <p:sldId id="657" r:id="rId12"/>
    <p:sldId id="658" r:id="rId13"/>
    <p:sldId id="659" r:id="rId14"/>
    <p:sldId id="660" r:id="rId15"/>
    <p:sldId id="661" r:id="rId16"/>
    <p:sldId id="662" r:id="rId17"/>
    <p:sldId id="664" r:id="rId18"/>
    <p:sldId id="665" r:id="rId19"/>
    <p:sldId id="666" r:id="rId20"/>
    <p:sldId id="667" r:id="rId21"/>
    <p:sldId id="668" r:id="rId22"/>
    <p:sldId id="669" r:id="rId23"/>
    <p:sldId id="670" r:id="rId24"/>
    <p:sldId id="671" r:id="rId25"/>
    <p:sldId id="672" r:id="rId26"/>
    <p:sldId id="674" r:id="rId27"/>
    <p:sldId id="676" r:id="rId28"/>
    <p:sldId id="677" r:id="rId29"/>
    <p:sldId id="678" r:id="rId30"/>
    <p:sldId id="679" r:id="rId31"/>
    <p:sldId id="680" r:id="rId32"/>
    <p:sldId id="681" r:id="rId33"/>
    <p:sldId id="682" r:id="rId34"/>
    <p:sldId id="683" r:id="rId35"/>
    <p:sldId id="684" r:id="rId36"/>
    <p:sldId id="685" r:id="rId37"/>
    <p:sldId id="686" r:id="rId38"/>
    <p:sldId id="687" r:id="rId39"/>
    <p:sldId id="688" r:id="rId40"/>
    <p:sldId id="689" r:id="rId41"/>
    <p:sldId id="690" r:id="rId42"/>
    <p:sldId id="691" r:id="rId43"/>
    <p:sldId id="692" r:id="rId44"/>
    <p:sldId id="693" r:id="rId45"/>
    <p:sldId id="694" r:id="rId46"/>
    <p:sldId id="695" r:id="rId47"/>
    <p:sldId id="696" r:id="rId48"/>
    <p:sldId id="697" r:id="rId49"/>
    <p:sldId id="698" r:id="rId50"/>
    <p:sldId id="699" r:id="rId51"/>
    <p:sldId id="700" r:id="rId52"/>
    <p:sldId id="701" r:id="rId53"/>
    <p:sldId id="702" r:id="rId54"/>
    <p:sldId id="703" r:id="rId55"/>
    <p:sldId id="704" r:id="rId56"/>
    <p:sldId id="705" r:id="rId57"/>
    <p:sldId id="706" r:id="rId58"/>
    <p:sldId id="707" r:id="rId59"/>
    <p:sldId id="708" r:id="rId60"/>
    <p:sldId id="709" r:id="rId61"/>
    <p:sldId id="710" r:id="rId62"/>
    <p:sldId id="711" r:id="rId63"/>
    <p:sldId id="712" r:id="rId64"/>
    <p:sldId id="713" r:id="rId65"/>
  </p:sldIdLst>
  <p:sldSz cx="9144000" cy="5143500" type="screen16x9"/>
  <p:notesSz cx="6797675" cy="9926638"/>
  <p:embeddedFontLst>
    <p:embeddedFont>
      <p:font typeface="Arial Unicode MS" panose="020B0604020202020204" charset="-128"/>
      <p:regular r:id="rId68"/>
    </p:embeddedFont>
    <p:embeddedFont>
      <p:font typeface="Calibri" panose="020F0502020204030204" pitchFamily="34" charset="0"/>
      <p:regular r:id="rId69"/>
      <p:bold r:id="rId70"/>
      <p:italic r:id="rId71"/>
      <p:boldItalic r:id="rId72"/>
    </p:embeddedFont>
    <p:embeddedFont>
      <p:font typeface="Roboto Slab" panose="020B0604020202020204" charset="0"/>
      <p:regular r:id="rId73"/>
      <p:bold r:id="rId74"/>
    </p:embeddedFont>
    <p:embeddedFont>
      <p:font typeface="Source Sans Pro" panose="020B0503030403020204" pitchFamily="34" charset="0"/>
      <p:regular r:id="rId75"/>
      <p:bold r:id="rId76"/>
      <p:italic r:id="rId77"/>
      <p:boldItalic r:id="rId7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162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A81BA"/>
    <a:srgbClr val="85B4D9"/>
    <a:srgbClr val="E2EDF6"/>
    <a:srgbClr val="0091EA"/>
    <a:srgbClr val="38A9EF"/>
    <a:srgbClr val="93D0F6"/>
    <a:srgbClr val="2DA4EE"/>
    <a:srgbClr val="2C618B"/>
    <a:srgbClr val="1D405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375E50-35A0-4EDE-972E-47D87FCDD355}">
  <a:tblStyle styleId="{A8375E50-35A0-4EDE-972E-47D87FCDD35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Estilo Claro 2 - Ênfas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49" autoAdjust="0"/>
    <p:restoredTop sz="99467" autoAdjust="0"/>
  </p:normalViewPr>
  <p:slideViewPr>
    <p:cSldViewPr>
      <p:cViewPr varScale="1">
        <p:scale>
          <a:sx n="90" d="100"/>
          <a:sy n="90" d="100"/>
        </p:scale>
        <p:origin x="688" y="64"/>
      </p:cViewPr>
      <p:guideLst>
        <p:guide orient="horz" pos="2160"/>
        <p:guide pos="2880"/>
        <p:guide orient="horz" pos="1621"/>
      </p:guideLst>
    </p:cSldViewPr>
  </p:slideViewPr>
  <p:outlineViewPr>
    <p:cViewPr>
      <p:scale>
        <a:sx n="33" d="100"/>
        <a:sy n="33" d="100"/>
      </p:scale>
      <p:origin x="0" y="-1845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96"/>
    </p:cViewPr>
  </p:sorterViewPr>
  <p:notesViewPr>
    <p:cSldViewPr>
      <p:cViewPr varScale="1">
        <p:scale>
          <a:sx n="47" d="100"/>
          <a:sy n="47" d="100"/>
        </p:scale>
        <p:origin x="2792" y="6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font" Target="fonts/font1.fntdata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7.fntdata"/><Relationship Id="rId79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2.fntdata"/><Relationship Id="rId77" Type="http://schemas.openxmlformats.org/officeDocument/2006/relationships/font" Target="fonts/font10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5.fntdata"/><Relationship Id="rId80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handoutMaster" Target="handoutMasters/handoutMaster1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3.fntdata"/><Relationship Id="rId75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6.fntdata"/><Relationship Id="rId78" Type="http://schemas.openxmlformats.org/officeDocument/2006/relationships/font" Target="fonts/font11.fntdata"/><Relationship Id="rId8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9.fntdata"/><Relationship Id="rId7" Type="http://schemas.openxmlformats.org/officeDocument/2006/relationships/slide" Target="slides/slide5.xml"/><Relationship Id="rId71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ADA21D-E309-4BA5-98FA-21CF20EBA7AC}" type="datetimeFigureOut">
              <a:rPr lang="pt-BR" smtClean="0"/>
              <a:t>27/01/2023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687C3E-7AE4-43BE-AC06-35B5BD8390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041902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8745608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f391192_00:notes"/>
          <p:cNvSpPr txBox="1">
            <a:spLocks noGrp="1"/>
          </p:cNvSpPr>
          <p:nvPr>
            <p:ph type="body" idx="1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700188" y="1020268"/>
            <a:ext cx="5807400" cy="11598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6000"/>
              <a:buNone/>
              <a:defRPr sz="5400" b="1">
                <a:solidFill>
                  <a:srgbClr val="0091EA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6897625" y="4649963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454376" y="4229101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827730" y="3448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677052" y="4933406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972226" y="475050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579639" y="2530109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311843" y="593638"/>
            <a:ext cx="126901" cy="95176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6324" y="1004906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8104500" y="3722333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8803951" y="4241001"/>
            <a:ext cx="190200" cy="1428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196315" y="1493174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1738053" y="203494"/>
            <a:ext cx="253800" cy="190350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771664" y="1878372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4271587" y="356128"/>
            <a:ext cx="75900" cy="56925"/>
          </a:xfrm>
          <a:prstGeom prst="ellipse">
            <a:avLst/>
          </a:prstGeom>
          <a:solidFill>
            <a:srgbClr val="0091EA"/>
          </a:solidFill>
          <a:ln>
            <a:noFill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7729219" y="4595585"/>
            <a:ext cx="253800" cy="190575"/>
          </a:xfrm>
          <a:prstGeom prst="ellipse">
            <a:avLst/>
          </a:prstGeom>
          <a:noFill/>
          <a:ln w="19050" cap="flat" cmpd="sng">
            <a:solidFill>
              <a:srgbClr val="0091E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1599" tIns="81599" rIns="81599" bIns="81599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6" name="Picture 2" descr="Credenciamento SENAI-PB - Login">
            <a:extLst>
              <a:ext uri="{FF2B5EF4-FFF2-40B4-BE49-F238E27FC236}">
                <a16:creationId xmlns:a16="http://schemas.microsoft.com/office/drawing/2014/main" id="{822EB18F-4FCB-44A3-B3DB-708BD5285160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CF074AD-5A0D-40B4-813D-34862D7DF200}"/>
              </a:ext>
            </a:extLst>
          </p:cNvPr>
          <p:cNvSpPr/>
          <p:nvPr userDrawn="1"/>
        </p:nvSpPr>
        <p:spPr>
          <a:xfrm>
            <a:off x="1" y="-1"/>
            <a:ext cx="9144000" cy="685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36F6D66-F2F9-4BF4-99F9-B1BA1142497F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369359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DBAAB49C-82D6-462D-8630-09F94CD9C293}"/>
              </a:ext>
            </a:extLst>
          </p:cNvPr>
          <p:cNvSpPr/>
          <p:nvPr userDrawn="1"/>
        </p:nvSpPr>
        <p:spPr>
          <a:xfrm>
            <a:off x="1" y="2"/>
            <a:ext cx="9144000" cy="48985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28D265AB-C1BD-4CEB-AE14-D0E6C976BF8A}"/>
              </a:ext>
            </a:extLst>
          </p:cNvPr>
          <p:cNvSpPr/>
          <p:nvPr userDrawn="1"/>
        </p:nvSpPr>
        <p:spPr>
          <a:xfrm>
            <a:off x="542109" y="218804"/>
            <a:ext cx="7889966" cy="579014"/>
          </a:xfrm>
          <a:prstGeom prst="roundRect">
            <a:avLst>
              <a:gd name="adj" fmla="val 5000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73C4845-8216-4B2A-A66E-536E74678B5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F96AC6-9B82-47F8-82E6-EA6FB9EA9653}"/>
              </a:ext>
            </a:extLst>
          </p:cNvPr>
          <p:cNvSpPr/>
          <p:nvPr userDrawn="1"/>
        </p:nvSpPr>
        <p:spPr>
          <a:xfrm>
            <a:off x="1" y="5094517"/>
            <a:ext cx="9144000" cy="4898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1428404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26819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1937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  <p:sp>
        <p:nvSpPr>
          <p:cNvPr id="4" name="Freeform 44">
            <a:extLst>
              <a:ext uri="{FF2B5EF4-FFF2-40B4-BE49-F238E27FC236}">
                <a16:creationId xmlns:a16="http://schemas.microsoft.com/office/drawing/2014/main" id="{C07FBD2D-6A89-414D-85F9-7BB69D5020BD}"/>
              </a:ext>
            </a:extLst>
          </p:cNvPr>
          <p:cNvSpPr>
            <a:spLocks noChangeAspect="1"/>
          </p:cNvSpPr>
          <p:nvPr/>
        </p:nvSpPr>
        <p:spPr>
          <a:xfrm>
            <a:off x="6456027" y="1093052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7" name="Freeform 44">
            <a:extLst>
              <a:ext uri="{FF2B5EF4-FFF2-40B4-BE49-F238E27FC236}">
                <a16:creationId xmlns:a16="http://schemas.microsoft.com/office/drawing/2014/main" id="{B11ECC53-3D93-4507-89DA-7C96C5F98371}"/>
              </a:ext>
            </a:extLst>
          </p:cNvPr>
          <p:cNvSpPr>
            <a:spLocks noChangeAspect="1"/>
          </p:cNvSpPr>
          <p:nvPr userDrawn="1"/>
        </p:nvSpPr>
        <p:spPr>
          <a:xfrm flipH="1">
            <a:off x="511189" y="1793140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6" name="그림 개체 틀 2">
            <a:extLst>
              <a:ext uri="{FF2B5EF4-FFF2-40B4-BE49-F238E27FC236}">
                <a16:creationId xmlns:a16="http://schemas.microsoft.com/office/drawing/2014/main" id="{5B2F270D-6127-4230-AAA0-00D1740544F6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1358917" y="1897247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8" name="그림 개체 틀 2">
            <a:extLst>
              <a:ext uri="{FF2B5EF4-FFF2-40B4-BE49-F238E27FC236}">
                <a16:creationId xmlns:a16="http://schemas.microsoft.com/office/drawing/2014/main" id="{1FCAD4D1-1D22-4C76-A670-F8AC37A106D2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6838178" y="1197159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9" name="Freeform 44">
            <a:extLst>
              <a:ext uri="{FF2B5EF4-FFF2-40B4-BE49-F238E27FC236}">
                <a16:creationId xmlns:a16="http://schemas.microsoft.com/office/drawing/2014/main" id="{C3AF9648-F60B-452B-86AC-AB13E224D3FD}"/>
              </a:ext>
            </a:extLst>
          </p:cNvPr>
          <p:cNvSpPr>
            <a:spLocks noChangeAspect="1"/>
          </p:cNvSpPr>
          <p:nvPr userDrawn="1"/>
        </p:nvSpPr>
        <p:spPr>
          <a:xfrm>
            <a:off x="3529420" y="3236178"/>
            <a:ext cx="2186681" cy="11781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bg1"/>
          </a:solidFill>
          <a:ln w="889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800" dirty="0">
              <a:solidFill>
                <a:schemeClr val="tx1"/>
              </a:solidFill>
            </a:endParaRPr>
          </a:p>
        </p:txBody>
      </p:sp>
      <p:sp>
        <p:nvSpPr>
          <p:cNvPr id="10" name="그림 개체 틀 2">
            <a:extLst>
              <a:ext uri="{FF2B5EF4-FFF2-40B4-BE49-F238E27FC236}">
                <a16:creationId xmlns:a16="http://schemas.microsoft.com/office/drawing/2014/main" id="{ADE84C9C-AE4C-4919-85E3-27955132D9EC}"/>
              </a:ext>
            </a:extLst>
          </p:cNvPr>
          <p:cNvSpPr>
            <a:spLocks noGrp="1"/>
          </p:cNvSpPr>
          <p:nvPr>
            <p:ph type="pic" sz="quarter" idx="61" hasCustomPrompt="1"/>
          </p:nvPr>
        </p:nvSpPr>
        <p:spPr>
          <a:xfrm>
            <a:off x="3902095" y="3340285"/>
            <a:ext cx="969945" cy="969945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74609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id="{AB178950-6460-489A-86E8-DA7944855983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1406726" y="1364312"/>
            <a:ext cx="7194958" cy="1984497"/>
          </a:xfrm>
          <a:custGeom>
            <a:avLst/>
            <a:gdLst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0 w 6913722"/>
              <a:gd name="connsiteY3" fmla="*/ 1800200 h 1800200"/>
              <a:gd name="connsiteX4" fmla="*/ 0 w 6913722"/>
              <a:gd name="connsiteY4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103257 w 6913722"/>
              <a:gd name="connsiteY3" fmla="*/ 1791789 h 1800200"/>
              <a:gd name="connsiteX4" fmla="*/ 0 w 6913722"/>
              <a:gd name="connsiteY4" fmla="*/ 1800200 h 1800200"/>
              <a:gd name="connsiteX5" fmla="*/ 0 w 6913722"/>
              <a:gd name="connsiteY5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103257 w 6913722"/>
              <a:gd name="connsiteY4" fmla="*/ 1791789 h 1800200"/>
              <a:gd name="connsiteX5" fmla="*/ 0 w 6913722"/>
              <a:gd name="connsiteY5" fmla="*/ 1800200 h 1800200"/>
              <a:gd name="connsiteX6" fmla="*/ 0 w 6913722"/>
              <a:gd name="connsiteY6" fmla="*/ 0 h 1800200"/>
              <a:gd name="connsiteX0" fmla="*/ 0 w 6913722"/>
              <a:gd name="connsiteY0" fmla="*/ 0 h 1800200"/>
              <a:gd name="connsiteX1" fmla="*/ 6913722 w 6913722"/>
              <a:gd name="connsiteY1" fmla="*/ 0 h 1800200"/>
              <a:gd name="connsiteX2" fmla="*/ 6913722 w 6913722"/>
              <a:gd name="connsiteY2" fmla="*/ 1800200 h 1800200"/>
              <a:gd name="connsiteX3" fmla="*/ 1489151 w 6913722"/>
              <a:gd name="connsiteY3" fmla="*/ 1800178 h 1800200"/>
              <a:gd name="connsiteX4" fmla="*/ 1287815 w 6913722"/>
              <a:gd name="connsiteY4" fmla="*/ 1791789 h 1800200"/>
              <a:gd name="connsiteX5" fmla="*/ 1103257 w 6913722"/>
              <a:gd name="connsiteY5" fmla="*/ 1791789 h 1800200"/>
              <a:gd name="connsiteX6" fmla="*/ 0 w 6913722"/>
              <a:gd name="connsiteY6" fmla="*/ 1800200 h 1800200"/>
              <a:gd name="connsiteX7" fmla="*/ 0 w 6913722"/>
              <a:gd name="connsiteY7" fmla="*/ 0 h 1800200"/>
              <a:gd name="connsiteX0" fmla="*/ 0 w 6913722"/>
              <a:gd name="connsiteY0" fmla="*/ 0 h 1951179"/>
              <a:gd name="connsiteX1" fmla="*/ 6913722 w 6913722"/>
              <a:gd name="connsiteY1" fmla="*/ 0 h 1951179"/>
              <a:gd name="connsiteX2" fmla="*/ 6913722 w 6913722"/>
              <a:gd name="connsiteY2" fmla="*/ 1800200 h 1951179"/>
              <a:gd name="connsiteX3" fmla="*/ 1489151 w 6913722"/>
              <a:gd name="connsiteY3" fmla="*/ 1800178 h 1951179"/>
              <a:gd name="connsiteX4" fmla="*/ 1296204 w 6913722"/>
              <a:gd name="connsiteY4" fmla="*/ 1951179 h 1951179"/>
              <a:gd name="connsiteX5" fmla="*/ 1103257 w 6913722"/>
              <a:gd name="connsiteY5" fmla="*/ 1791789 h 1951179"/>
              <a:gd name="connsiteX6" fmla="*/ 0 w 6913722"/>
              <a:gd name="connsiteY6" fmla="*/ 1800200 h 1951179"/>
              <a:gd name="connsiteX7" fmla="*/ 0 w 6913722"/>
              <a:gd name="connsiteY7" fmla="*/ 0 h 1951179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303214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  <a:gd name="connsiteX0" fmla="*/ 0 w 6913722"/>
              <a:gd name="connsiteY0" fmla="*/ 0 h 2002718"/>
              <a:gd name="connsiteX1" fmla="*/ 6913722 w 6913722"/>
              <a:gd name="connsiteY1" fmla="*/ 0 h 2002718"/>
              <a:gd name="connsiteX2" fmla="*/ 6913722 w 6913722"/>
              <a:gd name="connsiteY2" fmla="*/ 1800200 h 2002718"/>
              <a:gd name="connsiteX3" fmla="*/ 1489151 w 6913722"/>
              <a:gd name="connsiteY3" fmla="*/ 1800178 h 2002718"/>
              <a:gd name="connsiteX4" fmla="*/ 1289193 w 6913722"/>
              <a:gd name="connsiteY4" fmla="*/ 2002718 h 2002718"/>
              <a:gd name="connsiteX5" fmla="*/ 1103257 w 6913722"/>
              <a:gd name="connsiteY5" fmla="*/ 1791789 h 2002718"/>
              <a:gd name="connsiteX6" fmla="*/ 0 w 6913722"/>
              <a:gd name="connsiteY6" fmla="*/ 1800200 h 2002718"/>
              <a:gd name="connsiteX7" fmla="*/ 0 w 6913722"/>
              <a:gd name="connsiteY7" fmla="*/ 0 h 200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13722" h="2002718">
                <a:moveTo>
                  <a:pt x="0" y="0"/>
                </a:moveTo>
                <a:lnTo>
                  <a:pt x="6913722" y="0"/>
                </a:lnTo>
                <a:lnTo>
                  <a:pt x="6913722" y="1800200"/>
                </a:lnTo>
                <a:lnTo>
                  <a:pt x="1489151" y="1800178"/>
                </a:lnTo>
                <a:lnTo>
                  <a:pt x="1289193" y="2002718"/>
                </a:lnTo>
                <a:lnTo>
                  <a:pt x="1103257" y="1791789"/>
                </a:lnTo>
                <a:lnTo>
                  <a:pt x="0" y="18002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marR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marR="0" lvl="0" indent="0" algn="ctr" defTabSz="612102" rtl="0" eaLnBrk="1" fontAlgn="auto" latinLnBrk="0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50AE06E-08A3-48B7-8322-CE3798623A8B}"/>
              </a:ext>
            </a:extLst>
          </p:cNvPr>
          <p:cNvSpPr/>
          <p:nvPr userDrawn="1"/>
        </p:nvSpPr>
        <p:spPr>
          <a:xfrm>
            <a:off x="1" y="1364316"/>
            <a:ext cx="1406726" cy="179248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lvl="0" algn="ctr"/>
            <a:endParaRPr lang="en-US" sz="1200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id="{A708D5EC-6A83-4792-81FB-2ECCB0ABE2A2}"/>
              </a:ext>
            </a:extLst>
          </p:cNvPr>
          <p:cNvSpPr>
            <a:spLocks noGrp="1"/>
          </p:cNvSpPr>
          <p:nvPr>
            <p:ph type="pic" sz="quarter" idx="58" hasCustomPrompt="1"/>
          </p:nvPr>
        </p:nvSpPr>
        <p:spPr>
          <a:xfrm>
            <a:off x="7211562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그림 개체 틀 2">
            <a:extLst>
              <a:ext uri="{FF2B5EF4-FFF2-40B4-BE49-F238E27FC236}">
                <a16:creationId xmlns:a16="http://schemas.microsoft.com/office/drawing/2014/main" id="{DD53BE75-DFE8-4D1E-89D4-0824C71EED78}"/>
              </a:ext>
            </a:extLst>
          </p:cNvPr>
          <p:cNvSpPr>
            <a:spLocks noGrp="1"/>
          </p:cNvSpPr>
          <p:nvPr>
            <p:ph type="pic" sz="quarter" idx="59" hasCustomPrompt="1"/>
          </p:nvPr>
        </p:nvSpPr>
        <p:spPr>
          <a:xfrm>
            <a:off x="5678036" y="3297734"/>
            <a:ext cx="1390124" cy="1252830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1613" tIns="40805" rIns="81613" bIns="40805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8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93642239-33D4-4D2F-AC90-7781FC846D6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706217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>
            <a:extLst>
              <a:ext uri="{FF2B5EF4-FFF2-40B4-BE49-F238E27FC236}">
                <a16:creationId xmlns:a16="http://schemas.microsoft.com/office/drawing/2014/main" id="{3723FA40-FCE6-4B16-AF36-281B510020E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550098" y="134445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98B135-3ED1-42E9-A42D-5B4F7F10C237}"/>
              </a:ext>
            </a:extLst>
          </p:cNvPr>
          <p:cNvSpPr>
            <a:spLocks noGrp="1"/>
          </p:cNvSpPr>
          <p:nvPr>
            <p:ph type="pic" sz="quarter" idx="54" hasCustomPrompt="1"/>
          </p:nvPr>
        </p:nvSpPr>
        <p:spPr>
          <a:xfrm>
            <a:off x="550098" y="215879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4" name="Picture Placeholder 2">
            <a:extLst>
              <a:ext uri="{FF2B5EF4-FFF2-40B4-BE49-F238E27FC236}">
                <a16:creationId xmlns:a16="http://schemas.microsoft.com/office/drawing/2014/main" id="{B0371065-5281-4086-9A62-2FB24E56E50B}"/>
              </a:ext>
            </a:extLst>
          </p:cNvPr>
          <p:cNvSpPr>
            <a:spLocks noGrp="1"/>
          </p:cNvSpPr>
          <p:nvPr>
            <p:ph type="pic" sz="quarter" idx="57" hasCustomPrompt="1"/>
          </p:nvPr>
        </p:nvSpPr>
        <p:spPr>
          <a:xfrm>
            <a:off x="550098" y="2973138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1805CC9B-AA32-4069-B262-3DA21DB7FF55}"/>
              </a:ext>
            </a:extLst>
          </p:cNvPr>
          <p:cNvSpPr>
            <a:spLocks noGrp="1"/>
          </p:cNvSpPr>
          <p:nvPr>
            <p:ph type="pic" sz="quarter" idx="60" hasCustomPrompt="1"/>
          </p:nvPr>
        </p:nvSpPr>
        <p:spPr>
          <a:xfrm>
            <a:off x="550098" y="3787476"/>
            <a:ext cx="1350000" cy="755999"/>
          </a:xfrm>
          <a:prstGeom prst="roundRect">
            <a:avLst>
              <a:gd name="adj" fmla="val 7223"/>
            </a:avLst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/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6" name="Text Placeholder 9">
            <a:extLst>
              <a:ext uri="{FF2B5EF4-FFF2-40B4-BE49-F238E27FC236}">
                <a16:creationId xmlns:a16="http://schemas.microsoft.com/office/drawing/2014/main" id="{EAF47A72-6930-4058-A5F2-8E8A5F1A5B4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5133979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E514C0E-C202-46C1-9852-BA3E45CA02B3}"/>
              </a:ext>
            </a:extLst>
          </p:cNvPr>
          <p:cNvSpPr/>
          <p:nvPr userDrawn="1"/>
        </p:nvSpPr>
        <p:spPr>
          <a:xfrm>
            <a:off x="6986860" y="2407028"/>
            <a:ext cx="1620001" cy="1079999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202D61-F30B-4228-A377-5750CAA2B9B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6986860" y="1329783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C423E02-128E-42A1-8953-2DE50A51FCF9}"/>
              </a:ext>
            </a:extLst>
          </p:cNvPr>
          <p:cNvSpPr/>
          <p:nvPr userDrawn="1"/>
        </p:nvSpPr>
        <p:spPr>
          <a:xfrm>
            <a:off x="5366860" y="3484369"/>
            <a:ext cx="1620001" cy="10799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06F87C8A-190B-4FCA-A7E1-913DC2A32AA2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6986860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6" name="Picture Placeholder 2">
            <a:extLst>
              <a:ext uri="{FF2B5EF4-FFF2-40B4-BE49-F238E27FC236}">
                <a16:creationId xmlns:a16="http://schemas.microsoft.com/office/drawing/2014/main" id="{AA0A630E-93DB-487F-929A-17764764CDB1}"/>
              </a:ext>
            </a:extLst>
          </p:cNvPr>
          <p:cNvSpPr>
            <a:spLocks noGrp="1"/>
          </p:cNvSpPr>
          <p:nvPr>
            <p:ph type="pic" idx="17" hasCustomPrompt="1"/>
          </p:nvPr>
        </p:nvSpPr>
        <p:spPr>
          <a:xfrm>
            <a:off x="5366700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711B731-17ED-4D6F-800A-73D3A14C3992}"/>
              </a:ext>
            </a:extLst>
          </p:cNvPr>
          <p:cNvSpPr/>
          <p:nvPr userDrawn="1"/>
        </p:nvSpPr>
        <p:spPr>
          <a:xfrm>
            <a:off x="5366860" y="1329783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6746A58-880F-470E-AAFB-4D7CB30D2CF6}"/>
              </a:ext>
            </a:extLst>
          </p:cNvPr>
          <p:cNvSpPr/>
          <p:nvPr userDrawn="1"/>
        </p:nvSpPr>
        <p:spPr>
          <a:xfrm>
            <a:off x="3746540" y="2407028"/>
            <a:ext cx="1620001" cy="1079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9" name="Picture Placeholder 2">
            <a:extLst>
              <a:ext uri="{FF2B5EF4-FFF2-40B4-BE49-F238E27FC236}">
                <a16:creationId xmlns:a16="http://schemas.microsoft.com/office/drawing/2014/main" id="{FBD37972-1F7F-4C9E-A6D4-C90E3B8369F0}"/>
              </a:ext>
            </a:extLst>
          </p:cNvPr>
          <p:cNvSpPr>
            <a:spLocks noGrp="1"/>
          </p:cNvSpPr>
          <p:nvPr>
            <p:ph type="pic" idx="18" hasCustomPrompt="1"/>
          </p:nvPr>
        </p:nvSpPr>
        <p:spPr>
          <a:xfrm>
            <a:off x="3746178" y="3484369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>
            <a:extLst>
              <a:ext uri="{FF2B5EF4-FFF2-40B4-BE49-F238E27FC236}">
                <a16:creationId xmlns:a16="http://schemas.microsoft.com/office/drawing/2014/main" id="{8E23BEDE-B250-40DE-8D39-C0803D8CC43A}"/>
              </a:ext>
            </a:extLst>
          </p:cNvPr>
          <p:cNvSpPr>
            <a:spLocks noGrp="1"/>
          </p:cNvSpPr>
          <p:nvPr>
            <p:ph type="pic" idx="20" hasCustomPrompt="1"/>
          </p:nvPr>
        </p:nvSpPr>
        <p:spPr>
          <a:xfrm>
            <a:off x="2126375" y="2407028"/>
            <a:ext cx="1620001" cy="1079999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</p:spPr>
        <p:txBody>
          <a:bodyPr lIns="81613" tIns="40805" rIns="81613" bIns="40805" anchor="ctr"/>
          <a:lstStyle>
            <a:lvl1pPr marL="0" indent="0" algn="ctr">
              <a:buNone/>
              <a:defRPr sz="8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306045" indent="0">
              <a:buNone/>
              <a:defRPr sz="1900"/>
            </a:lvl2pPr>
            <a:lvl3pPr marL="612087" indent="0">
              <a:buNone/>
              <a:defRPr sz="1600"/>
            </a:lvl3pPr>
            <a:lvl4pPr marL="918130" indent="0">
              <a:buNone/>
              <a:defRPr sz="1300"/>
            </a:lvl4pPr>
            <a:lvl5pPr marL="1224172" indent="0">
              <a:buNone/>
              <a:defRPr sz="1300"/>
            </a:lvl5pPr>
            <a:lvl6pPr marL="1530216" indent="0">
              <a:buNone/>
              <a:defRPr sz="1300"/>
            </a:lvl6pPr>
            <a:lvl7pPr marL="1836259" indent="0">
              <a:buNone/>
              <a:defRPr sz="1300"/>
            </a:lvl7pPr>
            <a:lvl8pPr marL="2142303" indent="0">
              <a:buNone/>
              <a:defRPr sz="1300"/>
            </a:lvl8pPr>
            <a:lvl9pPr marL="2448346" indent="0">
              <a:buNone/>
              <a:defRPr sz="13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3AFCEB-A5C6-4DD3-BD22-AE741EDA18AE}"/>
              </a:ext>
            </a:extLst>
          </p:cNvPr>
          <p:cNvSpPr/>
          <p:nvPr userDrawn="1"/>
        </p:nvSpPr>
        <p:spPr>
          <a:xfrm>
            <a:off x="506215" y="2407028"/>
            <a:ext cx="1620001" cy="107999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1209" tIns="30604" rIns="61209" bIns="3060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80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Text Placeholder 9">
            <a:extLst>
              <a:ext uri="{FF2B5EF4-FFF2-40B4-BE49-F238E27FC236}">
                <a16:creationId xmlns:a16="http://schemas.microsoft.com/office/drawing/2014/main" id="{B5DC6E82-1C6B-48EE-8DA8-170A8B24277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6669442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4">
            <a:extLst>
              <a:ext uri="{FF2B5EF4-FFF2-40B4-BE49-F238E27FC236}">
                <a16:creationId xmlns:a16="http://schemas.microsoft.com/office/drawing/2014/main" id="{748D85DA-55FA-483F-AB10-C7570C4473F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931880" y="110878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3" name="Picture Placeholder 4">
            <a:extLst>
              <a:ext uri="{FF2B5EF4-FFF2-40B4-BE49-F238E27FC236}">
                <a16:creationId xmlns:a16="http://schemas.microsoft.com/office/drawing/2014/main" id="{1F59985C-8D83-4C2F-A77E-74098774603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4931880" y="2340449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Picture Placeholder 4">
            <a:extLst>
              <a:ext uri="{FF2B5EF4-FFF2-40B4-BE49-F238E27FC236}">
                <a16:creationId xmlns:a16="http://schemas.microsoft.com/office/drawing/2014/main" id="{9FFF4ED5-B4BB-4511-BAAB-643117CC539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931880" y="3572091"/>
            <a:ext cx="153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1EFECA9-E86B-4786-893E-598AACF581C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37283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34EDB837-B580-4594-B731-E5003B30418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75000" y="2340449"/>
            <a:ext cx="1269000" cy="1079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7357A188-0C12-42C9-978C-C9C96AE2112E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321848" y="1324776"/>
            <a:ext cx="1539000" cy="86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lIns="81613" tIns="40805" rIns="81613" bIns="40805" anchor="ctr"/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1CDAEB8-C380-4585-AF5E-9239B85467FF}"/>
              </a:ext>
            </a:extLst>
          </p:cNvPr>
          <p:cNvSpPr/>
          <p:nvPr userDrawn="1"/>
        </p:nvSpPr>
        <p:spPr>
          <a:xfrm>
            <a:off x="4" y="2340442"/>
            <a:ext cx="4860847" cy="1163018"/>
          </a:xfrm>
          <a:prstGeom prst="rect">
            <a:avLst/>
          </a:prstGeom>
          <a:solidFill>
            <a:schemeClr val="accent1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3F0EDCD-8042-4D71-BF31-EA988202BFCC}"/>
              </a:ext>
            </a:extLst>
          </p:cNvPr>
          <p:cNvSpPr/>
          <p:nvPr userDrawn="1"/>
        </p:nvSpPr>
        <p:spPr>
          <a:xfrm>
            <a:off x="3321848" y="2184576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4F4A05E-6641-4664-BFC0-C9825CBA2DD2}"/>
              </a:ext>
            </a:extLst>
          </p:cNvPr>
          <p:cNvSpPr/>
          <p:nvPr userDrawn="1"/>
        </p:nvSpPr>
        <p:spPr>
          <a:xfrm>
            <a:off x="4931880" y="2184576"/>
            <a:ext cx="153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4DE6A5E-4942-4403-9E96-15A90E9769CC}"/>
              </a:ext>
            </a:extLst>
          </p:cNvPr>
          <p:cNvSpPr/>
          <p:nvPr userDrawn="1"/>
        </p:nvSpPr>
        <p:spPr>
          <a:xfrm>
            <a:off x="4931880" y="3422461"/>
            <a:ext cx="1539000" cy="81000"/>
          </a:xfrm>
          <a:prstGeom prst="rect">
            <a:avLst/>
          </a:prstGeom>
          <a:solidFill>
            <a:schemeClr val="accent2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81AA1FC-A026-419C-BCC1-A178BDFD1AED}"/>
              </a:ext>
            </a:extLst>
          </p:cNvPr>
          <p:cNvSpPr/>
          <p:nvPr userDrawn="1"/>
        </p:nvSpPr>
        <p:spPr>
          <a:xfrm>
            <a:off x="4931880" y="4652085"/>
            <a:ext cx="153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EA4A0FF-3048-41CF-8C3B-89DDC877F673}"/>
              </a:ext>
            </a:extLst>
          </p:cNvPr>
          <p:cNvSpPr/>
          <p:nvPr userDrawn="1"/>
        </p:nvSpPr>
        <p:spPr>
          <a:xfrm>
            <a:off x="6538441" y="3422461"/>
            <a:ext cx="1269000" cy="81000"/>
          </a:xfrm>
          <a:prstGeom prst="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AA162D9-B8DB-43D5-9501-BB93810F4E35}"/>
              </a:ext>
            </a:extLst>
          </p:cNvPr>
          <p:cNvSpPr/>
          <p:nvPr userDrawn="1"/>
        </p:nvSpPr>
        <p:spPr>
          <a:xfrm>
            <a:off x="7875000" y="3422461"/>
            <a:ext cx="1269000" cy="81000"/>
          </a:xfrm>
          <a:prstGeom prst="rect">
            <a:avLst/>
          </a:prstGeom>
          <a:solidFill>
            <a:schemeClr val="accent3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200" dirty="0">
              <a:latin typeface="+mn-lt"/>
            </a:endParaRP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9EB979E4-AE0D-438C-A9FB-60544B69CD2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0864319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E069D14A-5371-4906-93E3-B1811A107B41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" y="5"/>
            <a:ext cx="9144000" cy="4921068"/>
          </a:xfrm>
          <a:custGeom>
            <a:avLst/>
            <a:gdLst>
              <a:gd name="connsiteX0" fmla="*/ 0 w 12192000"/>
              <a:gd name="connsiteY0" fmla="*/ 0 h 6561423"/>
              <a:gd name="connsiteX1" fmla="*/ 12192000 w 12192000"/>
              <a:gd name="connsiteY1" fmla="*/ 0 h 6561423"/>
              <a:gd name="connsiteX2" fmla="*/ 12192000 w 12192000"/>
              <a:gd name="connsiteY2" fmla="*/ 2455328 h 6561423"/>
              <a:gd name="connsiteX3" fmla="*/ 9675392 w 12192000"/>
              <a:gd name="connsiteY3" fmla="*/ 3302886 h 6561423"/>
              <a:gd name="connsiteX4" fmla="*/ 10157317 w 12192000"/>
              <a:gd name="connsiteY4" fmla="*/ 4390513 h 6561423"/>
              <a:gd name="connsiteX5" fmla="*/ 8230254 w 12192000"/>
              <a:gd name="connsiteY5" fmla="*/ 3789588 h 6561423"/>
              <a:gd name="connsiteX6" fmla="*/ 0 w 12192000"/>
              <a:gd name="connsiteY6" fmla="*/ 6561423 h 65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561423">
                <a:moveTo>
                  <a:pt x="0" y="0"/>
                </a:moveTo>
                <a:lnTo>
                  <a:pt x="12192000" y="0"/>
                </a:lnTo>
                <a:lnTo>
                  <a:pt x="12192000" y="2455328"/>
                </a:lnTo>
                <a:lnTo>
                  <a:pt x="9675392" y="3302886"/>
                </a:lnTo>
                <a:lnTo>
                  <a:pt x="10157317" y="4390513"/>
                </a:lnTo>
                <a:lnTo>
                  <a:pt x="8230254" y="3789588"/>
                </a:lnTo>
                <a:lnTo>
                  <a:pt x="0" y="656142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087" rtl="0" eaLnBrk="1" fontAlgn="auto" latinLnBrk="1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 sz="800">
                <a:latin typeface="+mn-lt"/>
              </a:defRPr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016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</p:spPr>
        <p:txBody>
          <a:bodyPr spcFirstLastPara="1" wrap="square" lIns="81599" tIns="81599" rIns="81599" bIns="81599" anchor="t" anchorCtr="0"/>
          <a:lstStyle>
            <a:lvl1pPr marL="408058" lvl="0" indent="-374053">
              <a:spcBef>
                <a:spcPts val="536"/>
              </a:spcBef>
              <a:spcAft>
                <a:spcPts val="0"/>
              </a:spcAft>
              <a:buSzPts val="3000"/>
              <a:buChar char="◎"/>
              <a:defRPr/>
            </a:lvl1pPr>
            <a:lvl2pPr marL="816116" lvl="1" indent="-340048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224172" lvl="2" indent="-340048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632233" lvl="3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040288" lvl="4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448346" lvl="5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2856402" lvl="6" indent="-306045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264460" lvl="7" indent="-306045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3672518" lvl="8" indent="-306045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845868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184050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09226679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92615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265509" y="848702"/>
            <a:ext cx="2670576" cy="405192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/>
          </a:p>
        </p:txBody>
      </p:sp>
      <p:sp>
        <p:nvSpPr>
          <p:cNvPr id="4" name="Rounded Rectangle 3"/>
          <p:cNvSpPr/>
          <p:nvPr userDrawn="1"/>
        </p:nvSpPr>
        <p:spPr>
          <a:xfrm>
            <a:off x="398956" y="1010625"/>
            <a:ext cx="115401" cy="37614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2292887" y="957490"/>
            <a:ext cx="514386" cy="51386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90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644E8BB-F13A-4AE0-889E-633DE4143787}"/>
              </a:ext>
            </a:extLst>
          </p:cNvPr>
          <p:cNvSpPr txBox="1"/>
          <p:nvPr userDrawn="1"/>
        </p:nvSpPr>
        <p:spPr>
          <a:xfrm>
            <a:off x="533778" y="1229029"/>
            <a:ext cx="1674186" cy="390184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2CE2B8B-ED32-491A-95B2-D28904BC432C}"/>
              </a:ext>
            </a:extLst>
          </p:cNvPr>
          <p:cNvSpPr txBox="1"/>
          <p:nvPr userDrawn="1"/>
        </p:nvSpPr>
        <p:spPr>
          <a:xfrm>
            <a:off x="533778" y="1600565"/>
            <a:ext cx="1674186" cy="544072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0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0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62A52DF-2523-4479-BFA3-B5ACE9887E1C}"/>
              </a:ext>
            </a:extLst>
          </p:cNvPr>
          <p:cNvSpPr txBox="1"/>
          <p:nvPr userDrawn="1"/>
        </p:nvSpPr>
        <p:spPr>
          <a:xfrm>
            <a:off x="540924" y="4353607"/>
            <a:ext cx="1674000" cy="236295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0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0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BAAC314F-E96A-4408-95DE-A70E9ED054AF}"/>
              </a:ext>
            </a:extLst>
          </p:cNvPr>
          <p:cNvSpPr txBox="1"/>
          <p:nvPr userDrawn="1"/>
        </p:nvSpPr>
        <p:spPr>
          <a:xfrm>
            <a:off x="540922" y="3377331"/>
            <a:ext cx="2037972" cy="959570"/>
          </a:xfrm>
          <a:prstGeom prst="rect">
            <a:avLst/>
          </a:prstGeom>
          <a:noFill/>
        </p:spPr>
        <p:txBody>
          <a:bodyPr wrap="square" lIns="81613" tIns="40805" rIns="81613" bIns="40805" rtlCol="0" anchor="ctr">
            <a:spAutoFit/>
          </a:bodyPr>
          <a:lstStyle/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19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224165545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그림 개체 틀 61">
            <a:extLst>
              <a:ext uri="{FF2B5EF4-FFF2-40B4-BE49-F238E27FC236}">
                <a16:creationId xmlns:a16="http://schemas.microsoft.com/office/drawing/2014/main" id="{772C6E91-257C-4021-A28B-037BCE470BA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4654474" y="737241"/>
            <a:ext cx="3870907" cy="3669030"/>
          </a:xfrm>
          <a:custGeom>
            <a:avLst/>
            <a:gdLst>
              <a:gd name="connsiteX0" fmla="*/ 2101392 w 5161209"/>
              <a:gd name="connsiteY0" fmla="*/ 4079246 h 4892039"/>
              <a:gd name="connsiteX1" fmla="*/ 2054783 w 5161209"/>
              <a:gd name="connsiteY1" fmla="*/ 4533672 h 4892039"/>
              <a:gd name="connsiteX2" fmla="*/ 2469834 w 5161209"/>
              <a:gd name="connsiteY2" fmla="*/ 4346639 h 4892039"/>
              <a:gd name="connsiteX3" fmla="*/ 1648092 w 5161209"/>
              <a:gd name="connsiteY3" fmla="*/ 3634476 h 4892039"/>
              <a:gd name="connsiteX4" fmla="*/ 1752285 w 5161209"/>
              <a:gd name="connsiteY4" fmla="*/ 4079244 h 4892039"/>
              <a:gd name="connsiteX5" fmla="*/ 2083610 w 5161209"/>
              <a:gd name="connsiteY5" fmla="*/ 3767038 h 4892039"/>
              <a:gd name="connsiteX6" fmla="*/ 668202 w 5161209"/>
              <a:gd name="connsiteY6" fmla="*/ 3334067 h 4892039"/>
              <a:gd name="connsiteX7" fmla="*/ 1187244 w 5161209"/>
              <a:gd name="connsiteY7" fmla="*/ 3546042 h 4892039"/>
              <a:gd name="connsiteX8" fmla="*/ 744985 w 5161209"/>
              <a:gd name="connsiteY8" fmla="*/ 3887505 h 4892039"/>
              <a:gd name="connsiteX9" fmla="*/ 1544679 w 5161209"/>
              <a:gd name="connsiteY9" fmla="*/ 3320270 h 4892039"/>
              <a:gd name="connsiteX10" fmla="*/ 1544678 w 5161209"/>
              <a:gd name="connsiteY10" fmla="*/ 3453209 h 4892039"/>
              <a:gd name="connsiteX11" fmla="*/ 1659281 w 5161209"/>
              <a:gd name="connsiteY11" fmla="*/ 3386739 h 4892039"/>
              <a:gd name="connsiteX12" fmla="*/ 1544679 w 5161209"/>
              <a:gd name="connsiteY12" fmla="*/ 2988348 h 4892039"/>
              <a:gd name="connsiteX13" fmla="*/ 1544678 w 5161209"/>
              <a:gd name="connsiteY13" fmla="*/ 3194321 h 4892039"/>
              <a:gd name="connsiteX14" fmla="*/ 1368627 w 5161209"/>
              <a:gd name="connsiteY14" fmla="*/ 3116711 h 4892039"/>
              <a:gd name="connsiteX15" fmla="*/ 643385 w 5161209"/>
              <a:gd name="connsiteY15" fmla="*/ 2721438 h 4892039"/>
              <a:gd name="connsiteX16" fmla="*/ 1098382 w 5161209"/>
              <a:gd name="connsiteY16" fmla="*/ 3045733 h 4892039"/>
              <a:gd name="connsiteX17" fmla="*/ 590960 w 5161209"/>
              <a:gd name="connsiteY17" fmla="*/ 3279640 h 4892039"/>
              <a:gd name="connsiteX18" fmla="*/ 634134 w 5161209"/>
              <a:gd name="connsiteY18" fmla="*/ 2539413 h 4892039"/>
              <a:gd name="connsiteX19" fmla="*/ 391358 w 5161209"/>
              <a:gd name="connsiteY19" fmla="*/ 3131093 h 4892039"/>
              <a:gd name="connsiteX20" fmla="*/ 0 w 5161209"/>
              <a:gd name="connsiteY20" fmla="*/ 2622486 h 4892039"/>
              <a:gd name="connsiteX21" fmla="*/ 1544678 w 5161209"/>
              <a:gd name="connsiteY21" fmla="*/ 2447807 h 4892039"/>
              <a:gd name="connsiteX22" fmla="*/ 1544679 w 5161209"/>
              <a:gd name="connsiteY22" fmla="*/ 2683996 h 4892039"/>
              <a:gd name="connsiteX23" fmla="*/ 1681668 w 5161209"/>
              <a:gd name="connsiteY23" fmla="*/ 2447807 h 4892039"/>
              <a:gd name="connsiteX24" fmla="*/ 385277 w 5161209"/>
              <a:gd name="connsiteY24" fmla="*/ 2054005 h 4892039"/>
              <a:gd name="connsiteX25" fmla="*/ 842087 w 5161209"/>
              <a:gd name="connsiteY25" fmla="*/ 2054005 h 4892039"/>
              <a:gd name="connsiteX26" fmla="*/ 613682 w 5161209"/>
              <a:gd name="connsiteY26" fmla="*/ 2447807 h 4892039"/>
              <a:gd name="connsiteX27" fmla="*/ 1636533 w 5161209"/>
              <a:gd name="connsiteY27" fmla="*/ 1826276 h 4892039"/>
              <a:gd name="connsiteX28" fmla="*/ 1589924 w 5161209"/>
              <a:gd name="connsiteY28" fmla="*/ 2280702 h 4892039"/>
              <a:gd name="connsiteX29" fmla="*/ 2004976 w 5161209"/>
              <a:gd name="connsiteY29" fmla="*/ 2093669 h 4892039"/>
              <a:gd name="connsiteX30" fmla="*/ 1348299 w 5161209"/>
              <a:gd name="connsiteY30" fmla="*/ 1757709 h 4892039"/>
              <a:gd name="connsiteX31" fmla="*/ 1406536 w 5161209"/>
              <a:gd name="connsiteY31" fmla="*/ 2313405 h 4892039"/>
              <a:gd name="connsiteX32" fmla="*/ 895272 w 5161209"/>
              <a:gd name="connsiteY32" fmla="*/ 2088020 h 4892039"/>
              <a:gd name="connsiteX33" fmla="*/ 689469 w 5161209"/>
              <a:gd name="connsiteY33" fmla="*/ 1461813 h 4892039"/>
              <a:gd name="connsiteX34" fmla="*/ 1057911 w 5161209"/>
              <a:gd name="connsiteY34" fmla="*/ 1729206 h 4892039"/>
              <a:gd name="connsiteX35" fmla="*/ 642860 w 5161209"/>
              <a:gd name="connsiteY35" fmla="*/ 1916239 h 4892039"/>
              <a:gd name="connsiteX36" fmla="*/ 190761 w 5161209"/>
              <a:gd name="connsiteY36" fmla="*/ 962010 h 4892039"/>
              <a:gd name="connsiteX37" fmla="*/ 743993 w 5161209"/>
              <a:gd name="connsiteY37" fmla="*/ 1282885 h 4892039"/>
              <a:gd name="connsiteX38" fmla="*/ 190761 w 5161209"/>
              <a:gd name="connsiteY38" fmla="*/ 1603759 h 4892039"/>
              <a:gd name="connsiteX39" fmla="*/ 605460 w 5161209"/>
              <a:gd name="connsiteY39" fmla="*/ 759302 h 4892039"/>
              <a:gd name="connsiteX40" fmla="*/ 886393 w 5161209"/>
              <a:gd name="connsiteY40" fmla="*/ 963186 h 4892039"/>
              <a:gd name="connsiteX41" fmla="*/ 569921 w 5161209"/>
              <a:gd name="connsiteY41" fmla="*/ 1105796 h 4892039"/>
              <a:gd name="connsiteX42" fmla="*/ 1544679 w 5161209"/>
              <a:gd name="connsiteY42" fmla="*/ 582431 h 4892039"/>
              <a:gd name="connsiteX43" fmla="*/ 1544679 w 5161209"/>
              <a:gd name="connsiteY43" fmla="*/ 862757 h 4892039"/>
              <a:gd name="connsiteX44" fmla="*/ 1786340 w 5161209"/>
              <a:gd name="connsiteY44" fmla="*/ 722595 h 4892039"/>
              <a:gd name="connsiteX45" fmla="*/ 1544677 w 5161209"/>
              <a:gd name="connsiteY45" fmla="*/ 0 h 4892039"/>
              <a:gd name="connsiteX46" fmla="*/ 5161209 w 5161209"/>
              <a:gd name="connsiteY46" fmla="*/ 0 h 4892039"/>
              <a:gd name="connsiteX47" fmla="*/ 5161209 w 5161209"/>
              <a:gd name="connsiteY47" fmla="*/ 4892039 h 4892039"/>
              <a:gd name="connsiteX48" fmla="*/ 1544677 w 5161209"/>
              <a:gd name="connsiteY48" fmla="*/ 4892039 h 4892039"/>
              <a:gd name="connsiteX49" fmla="*/ 1544677 w 5161209"/>
              <a:gd name="connsiteY49" fmla="*/ 4446766 h 4892039"/>
              <a:gd name="connsiteX50" fmla="*/ 1629483 w 5161209"/>
              <a:gd name="connsiteY50" fmla="*/ 4459710 h 4892039"/>
              <a:gd name="connsiteX51" fmla="*/ 1544679 w 5161209"/>
              <a:gd name="connsiteY51" fmla="*/ 4243705 h 4892039"/>
              <a:gd name="connsiteX52" fmla="*/ 1544679 w 5161209"/>
              <a:gd name="connsiteY52" fmla="*/ 4446766 h 4892039"/>
              <a:gd name="connsiteX53" fmla="*/ 900486 w 5161209"/>
              <a:gd name="connsiteY53" fmla="*/ 4348437 h 4892039"/>
              <a:gd name="connsiteX54" fmla="*/ 1360911 w 5161209"/>
              <a:gd name="connsiteY54" fmla="*/ 3775626 h 4892039"/>
              <a:gd name="connsiteX55" fmla="*/ 1544677 w 5161209"/>
              <a:gd name="connsiteY55" fmla="*/ 4243697 h 4892039"/>
              <a:gd name="connsiteX56" fmla="*/ 1544677 w 5161209"/>
              <a:gd name="connsiteY56" fmla="*/ 3453210 h 4892039"/>
              <a:gd name="connsiteX57" fmla="*/ 1265479 w 5161209"/>
              <a:gd name="connsiteY57" fmla="*/ 3615145 h 4892039"/>
              <a:gd name="connsiteX58" fmla="*/ 1265480 w 5161209"/>
              <a:gd name="connsiteY58" fmla="*/ 3158335 h 4892039"/>
              <a:gd name="connsiteX59" fmla="*/ 1544677 w 5161209"/>
              <a:gd name="connsiteY59" fmla="*/ 3320269 h 4892039"/>
              <a:gd name="connsiteX60" fmla="*/ 1544677 w 5161209"/>
              <a:gd name="connsiteY60" fmla="*/ 3194322 h 4892039"/>
              <a:gd name="connsiteX61" fmla="*/ 1879890 w 5161209"/>
              <a:gd name="connsiteY61" fmla="*/ 3342097 h 4892039"/>
              <a:gd name="connsiteX62" fmla="*/ 1821652 w 5161209"/>
              <a:gd name="connsiteY62" fmla="*/ 2786400 h 4892039"/>
              <a:gd name="connsiteX63" fmla="*/ 1544677 w 5161209"/>
              <a:gd name="connsiteY63" fmla="*/ 2988348 h 4892039"/>
              <a:gd name="connsiteX64" fmla="*/ 1544677 w 5161209"/>
              <a:gd name="connsiteY64" fmla="*/ 2684000 h 4892039"/>
              <a:gd name="connsiteX65" fmla="*/ 1312948 w 5161209"/>
              <a:gd name="connsiteY65" fmla="*/ 3083533 h 4892039"/>
              <a:gd name="connsiteX66" fmla="*/ 944226 w 5161209"/>
              <a:gd name="connsiteY66" fmla="*/ 2447807 h 4892039"/>
              <a:gd name="connsiteX67" fmla="*/ 1544677 w 5161209"/>
              <a:gd name="connsiteY67" fmla="*/ 2447807 h 4892039"/>
              <a:gd name="connsiteX68" fmla="*/ 1544677 w 5161209"/>
              <a:gd name="connsiteY68" fmla="*/ 1648200 h 4892039"/>
              <a:gd name="connsiteX69" fmla="*/ 1668755 w 5161209"/>
              <a:gd name="connsiteY69" fmla="*/ 1648200 h 4892039"/>
              <a:gd name="connsiteX70" fmla="*/ 1544679 w 5161209"/>
              <a:gd name="connsiteY70" fmla="*/ 1434275 h 4892039"/>
              <a:gd name="connsiteX71" fmla="*/ 1544679 w 5161209"/>
              <a:gd name="connsiteY71" fmla="*/ 1648200 h 4892039"/>
              <a:gd name="connsiteX72" fmla="*/ 1108097 w 5161209"/>
              <a:gd name="connsiteY72" fmla="*/ 1648199 h 4892039"/>
              <a:gd name="connsiteX73" fmla="*/ 1250520 w 5161209"/>
              <a:gd name="connsiteY73" fmla="*/ 1402643 h 4892039"/>
              <a:gd name="connsiteX74" fmla="*/ 873703 w 5161209"/>
              <a:gd name="connsiteY74" fmla="*/ 1572446 h 4892039"/>
              <a:gd name="connsiteX75" fmla="*/ 920312 w 5161209"/>
              <a:gd name="connsiteY75" fmla="*/ 1118020 h 4892039"/>
              <a:gd name="connsiteX76" fmla="*/ 1268879 w 5161209"/>
              <a:gd name="connsiteY76" fmla="*/ 1370989 h 4892039"/>
              <a:gd name="connsiteX77" fmla="*/ 1388426 w 5161209"/>
              <a:gd name="connsiteY77" fmla="*/ 1164873 h 4892039"/>
              <a:gd name="connsiteX78" fmla="*/ 1544677 w 5161209"/>
              <a:gd name="connsiteY78" fmla="*/ 1434270 h 4892039"/>
              <a:gd name="connsiteX79" fmla="*/ 1544677 w 5161209"/>
              <a:gd name="connsiteY79" fmla="*/ 862759 h 4892039"/>
              <a:gd name="connsiteX80" fmla="*/ 1303013 w 5161209"/>
              <a:gd name="connsiteY80" fmla="*/ 1002922 h 4892039"/>
              <a:gd name="connsiteX81" fmla="*/ 1303014 w 5161209"/>
              <a:gd name="connsiteY81" fmla="*/ 442264 h 4892039"/>
              <a:gd name="connsiteX82" fmla="*/ 1544677 w 5161209"/>
              <a:gd name="connsiteY82" fmla="*/ 582428 h 4892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</a:cxnLst>
            <a:rect l="l" t="t" r="r" b="b"/>
            <a:pathLst>
              <a:path w="5161209" h="4892039">
                <a:moveTo>
                  <a:pt x="2101392" y="4079246"/>
                </a:moveTo>
                <a:lnTo>
                  <a:pt x="2054783" y="4533672"/>
                </a:lnTo>
                <a:lnTo>
                  <a:pt x="2469834" y="4346639"/>
                </a:lnTo>
                <a:close/>
                <a:moveTo>
                  <a:pt x="1648092" y="3634476"/>
                </a:moveTo>
                <a:lnTo>
                  <a:pt x="1752285" y="4079244"/>
                </a:lnTo>
                <a:lnTo>
                  <a:pt x="2083610" y="3767038"/>
                </a:lnTo>
                <a:close/>
                <a:moveTo>
                  <a:pt x="668202" y="3334067"/>
                </a:moveTo>
                <a:lnTo>
                  <a:pt x="1187244" y="3546042"/>
                </a:lnTo>
                <a:lnTo>
                  <a:pt x="744985" y="3887505"/>
                </a:lnTo>
                <a:close/>
                <a:moveTo>
                  <a:pt x="1544679" y="3320270"/>
                </a:moveTo>
                <a:lnTo>
                  <a:pt x="1544678" y="3453209"/>
                </a:lnTo>
                <a:lnTo>
                  <a:pt x="1659281" y="3386739"/>
                </a:lnTo>
                <a:close/>
                <a:moveTo>
                  <a:pt x="1544679" y="2988348"/>
                </a:moveTo>
                <a:lnTo>
                  <a:pt x="1544678" y="3194321"/>
                </a:lnTo>
                <a:lnTo>
                  <a:pt x="1368627" y="3116711"/>
                </a:lnTo>
                <a:close/>
                <a:moveTo>
                  <a:pt x="643385" y="2721438"/>
                </a:moveTo>
                <a:lnTo>
                  <a:pt x="1098382" y="3045733"/>
                </a:lnTo>
                <a:lnTo>
                  <a:pt x="590960" y="3279640"/>
                </a:lnTo>
                <a:close/>
                <a:moveTo>
                  <a:pt x="634134" y="2539413"/>
                </a:moveTo>
                <a:lnTo>
                  <a:pt x="391358" y="3131093"/>
                </a:lnTo>
                <a:lnTo>
                  <a:pt x="0" y="2622486"/>
                </a:lnTo>
                <a:close/>
                <a:moveTo>
                  <a:pt x="1544678" y="2447807"/>
                </a:moveTo>
                <a:lnTo>
                  <a:pt x="1544679" y="2683996"/>
                </a:lnTo>
                <a:lnTo>
                  <a:pt x="1681668" y="2447807"/>
                </a:lnTo>
                <a:close/>
                <a:moveTo>
                  <a:pt x="385277" y="2054005"/>
                </a:moveTo>
                <a:lnTo>
                  <a:pt x="842087" y="2054005"/>
                </a:lnTo>
                <a:lnTo>
                  <a:pt x="613682" y="2447807"/>
                </a:lnTo>
                <a:close/>
                <a:moveTo>
                  <a:pt x="1636533" y="1826276"/>
                </a:moveTo>
                <a:lnTo>
                  <a:pt x="1589924" y="2280702"/>
                </a:lnTo>
                <a:lnTo>
                  <a:pt x="2004976" y="2093669"/>
                </a:lnTo>
                <a:close/>
                <a:moveTo>
                  <a:pt x="1348299" y="1757709"/>
                </a:moveTo>
                <a:lnTo>
                  <a:pt x="1406536" y="2313405"/>
                </a:lnTo>
                <a:lnTo>
                  <a:pt x="895272" y="2088020"/>
                </a:lnTo>
                <a:close/>
                <a:moveTo>
                  <a:pt x="689469" y="1461813"/>
                </a:moveTo>
                <a:lnTo>
                  <a:pt x="1057911" y="1729206"/>
                </a:lnTo>
                <a:lnTo>
                  <a:pt x="642860" y="1916239"/>
                </a:lnTo>
                <a:close/>
                <a:moveTo>
                  <a:pt x="190761" y="962010"/>
                </a:moveTo>
                <a:lnTo>
                  <a:pt x="743993" y="1282885"/>
                </a:lnTo>
                <a:lnTo>
                  <a:pt x="190761" y="1603759"/>
                </a:lnTo>
                <a:close/>
                <a:moveTo>
                  <a:pt x="605460" y="759302"/>
                </a:moveTo>
                <a:lnTo>
                  <a:pt x="886393" y="963186"/>
                </a:lnTo>
                <a:lnTo>
                  <a:pt x="569921" y="1105796"/>
                </a:lnTo>
                <a:close/>
                <a:moveTo>
                  <a:pt x="1544679" y="582431"/>
                </a:moveTo>
                <a:lnTo>
                  <a:pt x="1544679" y="862757"/>
                </a:lnTo>
                <a:lnTo>
                  <a:pt x="1786340" y="722595"/>
                </a:lnTo>
                <a:close/>
                <a:moveTo>
                  <a:pt x="1544677" y="0"/>
                </a:moveTo>
                <a:lnTo>
                  <a:pt x="5161209" y="0"/>
                </a:lnTo>
                <a:lnTo>
                  <a:pt x="5161209" y="4892039"/>
                </a:lnTo>
                <a:lnTo>
                  <a:pt x="1544677" y="4892039"/>
                </a:lnTo>
                <a:lnTo>
                  <a:pt x="1544677" y="4446766"/>
                </a:lnTo>
                <a:lnTo>
                  <a:pt x="1629483" y="4459710"/>
                </a:lnTo>
                <a:lnTo>
                  <a:pt x="1544679" y="4243705"/>
                </a:lnTo>
                <a:lnTo>
                  <a:pt x="1544679" y="4446766"/>
                </a:lnTo>
                <a:lnTo>
                  <a:pt x="900486" y="4348437"/>
                </a:lnTo>
                <a:lnTo>
                  <a:pt x="1360911" y="3775626"/>
                </a:lnTo>
                <a:lnTo>
                  <a:pt x="1544677" y="4243697"/>
                </a:lnTo>
                <a:lnTo>
                  <a:pt x="1544677" y="3453210"/>
                </a:lnTo>
                <a:lnTo>
                  <a:pt x="1265479" y="3615145"/>
                </a:lnTo>
                <a:lnTo>
                  <a:pt x="1265480" y="3158335"/>
                </a:lnTo>
                <a:lnTo>
                  <a:pt x="1544677" y="3320269"/>
                </a:lnTo>
                <a:lnTo>
                  <a:pt x="1544677" y="3194322"/>
                </a:lnTo>
                <a:lnTo>
                  <a:pt x="1879890" y="3342097"/>
                </a:lnTo>
                <a:lnTo>
                  <a:pt x="1821652" y="2786400"/>
                </a:lnTo>
                <a:lnTo>
                  <a:pt x="1544677" y="2988348"/>
                </a:lnTo>
                <a:lnTo>
                  <a:pt x="1544677" y="2684000"/>
                </a:lnTo>
                <a:lnTo>
                  <a:pt x="1312948" y="3083533"/>
                </a:lnTo>
                <a:lnTo>
                  <a:pt x="944226" y="2447807"/>
                </a:lnTo>
                <a:lnTo>
                  <a:pt x="1544677" y="2447807"/>
                </a:lnTo>
                <a:lnTo>
                  <a:pt x="1544677" y="1648200"/>
                </a:lnTo>
                <a:lnTo>
                  <a:pt x="1668755" y="1648200"/>
                </a:lnTo>
                <a:lnTo>
                  <a:pt x="1544679" y="1434275"/>
                </a:lnTo>
                <a:lnTo>
                  <a:pt x="1544679" y="1648200"/>
                </a:lnTo>
                <a:lnTo>
                  <a:pt x="1108097" y="1648199"/>
                </a:lnTo>
                <a:lnTo>
                  <a:pt x="1250520" y="1402643"/>
                </a:lnTo>
                <a:lnTo>
                  <a:pt x="873703" y="1572446"/>
                </a:lnTo>
                <a:lnTo>
                  <a:pt x="920312" y="1118020"/>
                </a:lnTo>
                <a:lnTo>
                  <a:pt x="1268879" y="1370989"/>
                </a:lnTo>
                <a:lnTo>
                  <a:pt x="1388426" y="1164873"/>
                </a:lnTo>
                <a:lnTo>
                  <a:pt x="1544677" y="1434270"/>
                </a:lnTo>
                <a:lnTo>
                  <a:pt x="1544677" y="862759"/>
                </a:lnTo>
                <a:lnTo>
                  <a:pt x="1303013" y="1002922"/>
                </a:lnTo>
                <a:lnTo>
                  <a:pt x="1303014" y="442264"/>
                </a:lnTo>
                <a:lnTo>
                  <a:pt x="1544677" y="58242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lIns="81613" tIns="40805" rIns="81613" bIns="40805" anchor="ctr">
            <a:noAutofit/>
          </a:bodyPr>
          <a:lstStyle>
            <a:lvl1pPr marL="0" marR="0" indent="0" algn="ctr" defTabSz="612118" rtl="0" eaLnBrk="1" fontAlgn="auto" latinLnBrk="1" hangingPunct="1">
              <a:lnSpc>
                <a:spcPct val="90000"/>
              </a:lnSpc>
              <a:spcBef>
                <a:spcPts val="67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" name="이등변 삼각형 1">
            <a:extLst>
              <a:ext uri="{FF2B5EF4-FFF2-40B4-BE49-F238E27FC236}">
                <a16:creationId xmlns:a16="http://schemas.microsoft.com/office/drawing/2014/main" id="{E40DE932-B7CD-464B-8A20-00D52C20CEA6}"/>
              </a:ext>
            </a:extLst>
          </p:cNvPr>
          <p:cNvSpPr/>
          <p:nvPr userDrawn="1"/>
        </p:nvSpPr>
        <p:spPr>
          <a:xfrm rot="20425887">
            <a:off x="4625753" y="193794"/>
            <a:ext cx="298616" cy="257427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4" name="이등변 삼각형 3">
            <a:extLst>
              <a:ext uri="{FF2B5EF4-FFF2-40B4-BE49-F238E27FC236}">
                <a16:creationId xmlns:a16="http://schemas.microsoft.com/office/drawing/2014/main" id="{4E0CCDF4-B2DB-4303-A349-E9F1DA4FAE9C}"/>
              </a:ext>
            </a:extLst>
          </p:cNvPr>
          <p:cNvSpPr/>
          <p:nvPr userDrawn="1"/>
        </p:nvSpPr>
        <p:spPr>
          <a:xfrm rot="1800000">
            <a:off x="4774158" y="902835"/>
            <a:ext cx="386107" cy="3328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3" name="이등변 삼각형 12">
            <a:extLst>
              <a:ext uri="{FF2B5EF4-FFF2-40B4-BE49-F238E27FC236}">
                <a16:creationId xmlns:a16="http://schemas.microsoft.com/office/drawing/2014/main" id="{5A3EF16B-DD29-4095-B5C1-0F776241975B}"/>
              </a:ext>
            </a:extLst>
          </p:cNvPr>
          <p:cNvSpPr/>
          <p:nvPr userDrawn="1"/>
        </p:nvSpPr>
        <p:spPr>
          <a:xfrm rot="2436550">
            <a:off x="5262931" y="987121"/>
            <a:ext cx="342608" cy="295351"/>
          </a:xfrm>
          <a:prstGeom prst="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7" name="이등변 삼각형 16">
            <a:extLst>
              <a:ext uri="{FF2B5EF4-FFF2-40B4-BE49-F238E27FC236}">
                <a16:creationId xmlns:a16="http://schemas.microsoft.com/office/drawing/2014/main" id="{7F9558F2-7ACD-4375-B186-B51417F5BE92}"/>
              </a:ext>
            </a:extLst>
          </p:cNvPr>
          <p:cNvSpPr/>
          <p:nvPr userDrawn="1"/>
        </p:nvSpPr>
        <p:spPr>
          <a:xfrm rot="890839">
            <a:off x="4986488" y="597473"/>
            <a:ext cx="294645" cy="254005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  <p:sp>
        <p:nvSpPr>
          <p:cNvPr id="18" name="이등변 삼각형 17">
            <a:extLst>
              <a:ext uri="{FF2B5EF4-FFF2-40B4-BE49-F238E27FC236}">
                <a16:creationId xmlns:a16="http://schemas.microsoft.com/office/drawing/2014/main" id="{38C2B4F7-F855-4EF8-83BC-135C37133C66}"/>
              </a:ext>
            </a:extLst>
          </p:cNvPr>
          <p:cNvSpPr/>
          <p:nvPr userDrawn="1"/>
        </p:nvSpPr>
        <p:spPr>
          <a:xfrm rot="10800000">
            <a:off x="4700978" y="655298"/>
            <a:ext cx="218078" cy="18799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1613" tIns="40805" rIns="81613" bIns="40805" rtlCol="0" anchor="ctr"/>
          <a:lstStyle/>
          <a:p>
            <a:pPr algn="ctr"/>
            <a:endParaRPr lang="ko-KR" altLang="en-US" sz="1800"/>
          </a:p>
        </p:txBody>
      </p:sp>
    </p:spTree>
    <p:extLst>
      <p:ext uri="{BB962C8B-B14F-4D97-AF65-F5344CB8AC3E}">
        <p14:creationId xmlns:p14="http://schemas.microsoft.com/office/powerpoint/2010/main" val="3047024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genda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747C4C6-F743-4638-89B5-60146629A59E}"/>
              </a:ext>
            </a:extLst>
          </p:cNvPr>
          <p:cNvGrpSpPr/>
          <p:nvPr userDrawn="1"/>
        </p:nvGrpSpPr>
        <p:grpSpPr>
          <a:xfrm flipH="1">
            <a:off x="1993105" y="1478760"/>
            <a:ext cx="1007272" cy="1007271"/>
            <a:chOff x="2190747" y="1657346"/>
            <a:chExt cx="1343029" cy="1343029"/>
          </a:xfrm>
        </p:grpSpPr>
        <p:sp>
          <p:nvSpPr>
            <p:cNvPr id="2" name="Arc 1">
              <a:extLst>
                <a:ext uri="{FF2B5EF4-FFF2-40B4-BE49-F238E27FC236}">
                  <a16:creationId xmlns:a16="http://schemas.microsoft.com/office/drawing/2014/main" id="{B7C2B258-141E-4BC9-85CA-9FDBB30C46BF}"/>
                </a:ext>
              </a:extLst>
            </p:cNvPr>
            <p:cNvSpPr/>
            <p:nvPr userDrawn="1"/>
          </p:nvSpPr>
          <p:spPr>
            <a:xfrm>
              <a:off x="2705100" y="2190749"/>
              <a:ext cx="504825" cy="504825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4" name="Arc 3">
              <a:extLst>
                <a:ext uri="{FF2B5EF4-FFF2-40B4-BE49-F238E27FC236}">
                  <a16:creationId xmlns:a16="http://schemas.microsoft.com/office/drawing/2014/main" id="{10A7735F-90FC-4DD6-9A30-EA9FF118174A}"/>
                </a:ext>
              </a:extLst>
            </p:cNvPr>
            <p:cNvSpPr/>
            <p:nvPr userDrawn="1"/>
          </p:nvSpPr>
          <p:spPr>
            <a:xfrm>
              <a:off x="2481261" y="1947860"/>
              <a:ext cx="895351" cy="895351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3B29125C-EA5F-47C9-9310-E31997A572C3}"/>
                </a:ext>
              </a:extLst>
            </p:cNvPr>
            <p:cNvSpPr/>
            <p:nvPr userDrawn="1"/>
          </p:nvSpPr>
          <p:spPr>
            <a:xfrm>
              <a:off x="2190747" y="1657346"/>
              <a:ext cx="1343029" cy="1343029"/>
            </a:xfrm>
            <a:prstGeom prst="arc">
              <a:avLst>
                <a:gd name="adj1" fmla="val 9366810"/>
                <a:gd name="adj2" fmla="val 17844455"/>
              </a:avLst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179660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9520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2714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0163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tyle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2783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242648" y="254639"/>
            <a:ext cx="8679898" cy="543185"/>
          </a:xfrm>
          <a:prstGeom prst="rect">
            <a:avLst/>
          </a:prstGeom>
        </p:spPr>
        <p:txBody>
          <a:bodyPr lIns="81613" tIns="40805" rIns="81613" bIns="40805" anchor="ctr"/>
          <a:lstStyle>
            <a:lvl1pPr marL="0" indent="0" algn="ctr">
              <a:buNone/>
              <a:defRPr sz="37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24068171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ntents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0792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86155" y="308125"/>
            <a:ext cx="7571701" cy="702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b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91EA"/>
              </a:buClr>
              <a:buSzPts val="2000"/>
              <a:buFont typeface="Roboto Slab"/>
              <a:buNone/>
              <a:defRPr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86155" y="1261708"/>
            <a:ext cx="7571701" cy="3573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CFD8DC"/>
              </a:buClr>
              <a:buSzPts val="3000"/>
              <a:buFont typeface="Source Sans Pro"/>
              <a:buChar char="◎"/>
              <a:defRPr sz="30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○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2400"/>
              <a:buFont typeface="Source Sans Pro"/>
              <a:buChar char="◉"/>
              <a:defRPr sz="24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●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○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CFD8DC"/>
              </a:buClr>
              <a:buSzPts val="1800"/>
              <a:buFont typeface="Source Sans Pro"/>
              <a:buChar char="■"/>
              <a:defRPr sz="1800">
                <a:solidFill>
                  <a:srgbClr val="26323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04385" y="4749854"/>
            <a:ext cx="548700" cy="393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1599" tIns="81599" rIns="81599" bIns="81599" anchor="t" anchorCtr="0">
            <a:noAutofit/>
          </a:bodyPr>
          <a:lstStyle>
            <a:lvl1pPr lvl="0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>
              <a:buNone/>
              <a:defRPr sz="1200" b="1">
                <a:solidFill>
                  <a:srgbClr val="0091EA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fld id="{00000000-1234-1234-1234-123412341234}" type="slidenum">
              <a:rPr lang="pt-BR" smtClean="0"/>
              <a:pPr/>
              <a:t>‹nº›</a:t>
            </a:fld>
            <a:endParaRPr lang="pt-BR">
              <a:latin typeface="Roboto Slab"/>
              <a:ea typeface="Roboto Slab"/>
              <a:cs typeface="Roboto Slab"/>
              <a:sym typeface="Roboto Slab"/>
            </a:endParaRPr>
          </a:p>
        </p:txBody>
      </p:sp>
      <p:pic>
        <p:nvPicPr>
          <p:cNvPr id="9" name="Picture 2" descr="Credenciamento SENAI-PB - Login">
            <a:extLst>
              <a:ext uri="{FF2B5EF4-FFF2-40B4-BE49-F238E27FC236}">
                <a16:creationId xmlns:a16="http://schemas.microsoft.com/office/drawing/2014/main" id="{8410BC73-6736-49C5-9AF5-6AB09CCCB7B7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6713" y="33470"/>
            <a:ext cx="1129783" cy="378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84" r:id="rId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3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896474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74" r:id="rId13"/>
    <p:sldLayoutId id="2147483675" r:id="rId14"/>
    <p:sldLayoutId id="2147483676" r:id="rId15"/>
    <p:sldLayoutId id="2147483677" r:id="rId16"/>
    <p:sldLayoutId id="2147483678" r:id="rId17"/>
    <p:sldLayoutId id="2147483679" r:id="rId18"/>
    <p:sldLayoutId id="2147483680" r:id="rId19"/>
    <p:sldLayoutId id="2147483683" r:id="rId20"/>
  </p:sldLayoutIdLst>
  <p:txStyles>
    <p:titleStyle>
      <a:lvl1pPr algn="l" defTabSz="612102" rtl="0" eaLnBrk="1" latinLnBrk="0" hangingPunct="1">
        <a:lnSpc>
          <a:spcPct val="90000"/>
        </a:lnSpc>
        <a:spcBef>
          <a:spcPct val="0"/>
        </a:spcBef>
        <a:buNone/>
        <a:defRPr sz="2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3024" indent="-153024" algn="l" defTabSz="612102" rtl="0" eaLnBrk="1" latinLnBrk="0" hangingPunct="1">
        <a:lnSpc>
          <a:spcPct val="90000"/>
        </a:lnSpc>
        <a:spcBef>
          <a:spcPts val="670"/>
        </a:spcBef>
        <a:buFont typeface="Arial" panose="020B0604020202020204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907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5127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71178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7229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83280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933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95381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601433" indent="-153024" algn="l" defTabSz="612102" rtl="0" eaLnBrk="1" latinLnBrk="0" hangingPunct="1">
        <a:lnSpc>
          <a:spcPct val="90000"/>
        </a:lnSpc>
        <a:spcBef>
          <a:spcPts val="335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60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12102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815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24203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3025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36305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42356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48408" algn="l" defTabSz="612102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2"/>
          <p:cNvSpPr txBox="1">
            <a:spLocks noGrp="1"/>
          </p:cNvSpPr>
          <p:nvPr>
            <p:ph type="ctrTitle"/>
          </p:nvPr>
        </p:nvSpPr>
        <p:spPr>
          <a:xfrm>
            <a:off x="1619672" y="1059582"/>
            <a:ext cx="6851932" cy="1656184"/>
          </a:xfrm>
          <a:prstGeom prst="rect">
            <a:avLst/>
          </a:prstGeom>
        </p:spPr>
        <p:txBody>
          <a:bodyPr spcFirstLastPara="1" wrap="square" lIns="81599" tIns="81599" rIns="81599" bIns="81599" anchor="t" anchorCtr="0">
            <a:noAutofit/>
          </a:bodyPr>
          <a:lstStyle/>
          <a:p>
            <a:r>
              <a:rPr lang="pt-BR" sz="3200" dirty="0"/>
              <a:t>Introdução a Banco de dados</a:t>
            </a:r>
            <a:br>
              <a:rPr lang="pt-BR" sz="3200" dirty="0"/>
            </a:br>
            <a:r>
              <a:rPr lang="pt-BR" sz="3200" dirty="0"/>
              <a:t>Comandos SQL</a:t>
            </a:r>
            <a:r>
              <a:rPr lang="pt-BR" sz="2800" dirty="0">
                <a:latin typeface="Calibri" panose="020F0502020204030204" pitchFamily="34" charset="0"/>
              </a:rPr>
              <a:t> </a:t>
            </a:r>
            <a:r>
              <a:rPr lang="pt-BR" sz="3000" dirty="0">
                <a:latin typeface="Calibri" panose="020F0502020204030204" pitchFamily="34" charset="0"/>
              </a:rPr>
              <a:t>– Parte 6</a:t>
            </a:r>
            <a:br>
              <a:rPr lang="pt-BR" sz="2800" i="1" dirty="0">
                <a:solidFill>
                  <a:schemeClr val="accent2">
                    <a:lumMod val="75000"/>
                  </a:schemeClr>
                </a:solidFill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br>
              <a:rPr lang="pt-BR" sz="2800" dirty="0">
                <a:latin typeface="Calibri" panose="020F0502020204030204" pitchFamily="34" charset="0"/>
              </a:rPr>
            </a:br>
            <a:endParaRPr lang="pt-BR" sz="2800" i="1" dirty="0">
              <a:solidFill>
                <a:schemeClr val="accent2">
                  <a:lumMod val="75000"/>
                </a:schemeClr>
              </a:solidFill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254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Descobrir a data de publicação do livro mais antigo: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MIN(</a:t>
            </a:r>
            <a:r>
              <a:rPr lang="en-US" sz="2500" dirty="0" err="1">
                <a:solidFill>
                  <a:srgbClr val="FF0000"/>
                </a:solidFill>
              </a:rPr>
              <a:t>Data_Pub</a:t>
            </a:r>
            <a:r>
              <a:rPr lang="en-US" sz="2500" dirty="0">
                <a:solidFill>
                  <a:srgbClr val="FF0000"/>
                </a:solidFill>
              </a:rPr>
              <a:t>) FROM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r>
              <a:rPr lang="en-US" sz="2500" dirty="0">
                <a:solidFill>
                  <a:srgbClr val="FF0000"/>
                </a:solidFill>
              </a:rPr>
              <a:t>;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85750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Retornar o preço médio dos livros cadastrados no banco: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AVG(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 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76930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Descobrir o valor total dos livros presentes na tabela de livros: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SUM(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 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4143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em consultas com função ROUND()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Uma tarefa comum ao realizar uma </a:t>
            </a:r>
            <a:r>
              <a:rPr lang="pt-BR" sz="2500" b="1" dirty="0"/>
              <a:t>consulta SQL</a:t>
            </a:r>
            <a:r>
              <a:rPr lang="pt-BR" sz="2500" dirty="0"/>
              <a:t> é efetuar o arredondamento de valores numéricos para um número de casas decimais pré-determinado. O SQL possui funções que permitem realizar esse arredondamento, e uma delas é a função ROUND(), que estudaremos neste tutorial.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6063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em consultas com função ROUND()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Função ROUND()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ROUND(valor, </a:t>
            </a:r>
            <a:r>
              <a:rPr lang="pt-BR" sz="2500" dirty="0" err="1">
                <a:solidFill>
                  <a:srgbClr val="FF0000"/>
                </a:solidFill>
              </a:rPr>
              <a:t>casas_decimais</a:t>
            </a:r>
            <a:r>
              <a:rPr lang="pt-BR" sz="2500" dirty="0">
                <a:solidFill>
                  <a:srgbClr val="FF0000"/>
                </a:solidFill>
              </a:rPr>
              <a:t>)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b="1" dirty="0"/>
              <a:t>Parâmetros:</a:t>
            </a:r>
          </a:p>
          <a:p>
            <a:pPr fontAlgn="base"/>
            <a:r>
              <a:rPr lang="pt-BR" sz="2000" b="1" dirty="0"/>
              <a:t>valor</a:t>
            </a:r>
            <a:r>
              <a:rPr lang="pt-BR" sz="2000" dirty="0"/>
              <a:t>: o número que se quer arredondar</a:t>
            </a:r>
          </a:p>
          <a:p>
            <a:pPr fontAlgn="base"/>
            <a:r>
              <a:rPr lang="pt-BR" sz="2000" b="1" dirty="0" err="1"/>
              <a:t>casas_decimais</a:t>
            </a:r>
            <a:r>
              <a:rPr lang="pt-BR" sz="2000" dirty="0"/>
              <a:t>: número de casas decimais desejadas. Se omitido, retorna o valor sem nenhuma casa decimal (somente parte inteira).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2307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em consultas com função ROUND()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Arredondar o número 52.36956 para duas casas decimais: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ROUND(52.36956, 2) AS Arredondado;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0948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em consultas com função ROUND()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Arredondar os valores da coluna de preços dos livros para uma casa decimal: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, ROUND(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, 1) AS Preço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253EBFA-011C-48F0-83FE-7C0BFB55AD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195" t="40200" r="45275" b="31800"/>
          <a:stretch/>
        </p:blipFill>
        <p:spPr>
          <a:xfrm>
            <a:off x="3779912" y="2945152"/>
            <a:ext cx="3914672" cy="1642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4031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em consultas com função ROUND()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Arredondar o valor médio calculado sobre uma coluna de valores numéricos: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ROUND(AVG(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), 2) AS 'Preço Médio dos Livros'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031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baixo com a função FLOOR()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 função FLOOR() (“piso”, em português) no </a:t>
            </a:r>
            <a:r>
              <a:rPr lang="pt-BR" sz="2500" b="1" dirty="0"/>
              <a:t>SQL</a:t>
            </a:r>
            <a:r>
              <a:rPr lang="pt-BR" sz="2500" dirty="0"/>
              <a:t> retorna o maior valor inteiro que é menor ou igual a um número passado como argumento. Em outras palavras, esta função arredonda um número decimal para baixo, mostrando apenas sua parte inteira.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82913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baixo com a função FLOOR()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FLOOR(número)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/>
              <a:t>Onde o parâmetro </a:t>
            </a:r>
            <a:r>
              <a:rPr lang="pt-BR" sz="2500" b="1" dirty="0"/>
              <a:t>número</a:t>
            </a:r>
            <a:r>
              <a:rPr lang="pt-BR" sz="2500" dirty="0"/>
              <a:t> é o valor que se deseja arredondar para baixo (inteiro sem parte decimal).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6750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Adicionar novos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fontAlgn="base"/>
            <a:endParaRPr lang="pt-BR" sz="1800" dirty="0"/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INSERT INTO </a:t>
            </a:r>
            <a:r>
              <a:rPr lang="pt-BR" sz="1800" dirty="0" err="1">
                <a:solidFill>
                  <a:srgbClr val="FF0000"/>
                </a:solidFill>
              </a:rPr>
              <a:t>tbl_Editoras</a:t>
            </a:r>
            <a:r>
              <a:rPr lang="pt-BR" sz="1800" dirty="0">
                <a:solidFill>
                  <a:srgbClr val="FF0000"/>
                </a:solidFill>
              </a:rPr>
              <a:t> (</a:t>
            </a:r>
            <a:r>
              <a:rPr lang="pt-BR" sz="1800" dirty="0" err="1">
                <a:solidFill>
                  <a:srgbClr val="FF0000"/>
                </a:solidFill>
              </a:rPr>
              <a:t>Nome_Editora</a:t>
            </a:r>
            <a:r>
              <a:rPr lang="pt-BR" sz="1800" dirty="0">
                <a:solidFill>
                  <a:srgbClr val="FF0000"/>
                </a:solidFill>
              </a:rPr>
              <a:t>)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VALUES 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('</a:t>
            </a:r>
            <a:r>
              <a:rPr lang="pt-BR" sz="1800" dirty="0" err="1">
                <a:solidFill>
                  <a:srgbClr val="FF0000"/>
                </a:solidFill>
              </a:rPr>
              <a:t>Apress</a:t>
            </a:r>
            <a:r>
              <a:rPr lang="pt-BR" sz="1800" dirty="0">
                <a:solidFill>
                  <a:srgbClr val="FF0000"/>
                </a:solidFill>
              </a:rPr>
              <a:t>'),('Bookman'),('</a:t>
            </a:r>
            <a:r>
              <a:rPr lang="pt-BR" sz="1800" dirty="0" err="1">
                <a:solidFill>
                  <a:srgbClr val="FF0000"/>
                </a:solidFill>
              </a:rPr>
              <a:t>Bookboon</a:t>
            </a:r>
            <a:r>
              <a:rPr lang="pt-BR" sz="1800" dirty="0">
                <a:solidFill>
                  <a:srgbClr val="FF0000"/>
                </a:solidFill>
              </a:rPr>
              <a:t>'),('</a:t>
            </a:r>
            <a:r>
              <a:rPr lang="pt-BR" sz="1800" dirty="0" err="1">
                <a:solidFill>
                  <a:srgbClr val="FF0000"/>
                </a:solidFill>
              </a:rPr>
              <a:t>Packtpub</a:t>
            </a:r>
            <a:r>
              <a:rPr lang="pt-BR" sz="1800" dirty="0">
                <a:solidFill>
                  <a:srgbClr val="FF0000"/>
                </a:solidFill>
              </a:rPr>
              <a:t>'),('Springer'),('Érica'),('For </a:t>
            </a:r>
            <a:r>
              <a:rPr lang="pt-BR" sz="1800" dirty="0" err="1">
                <a:solidFill>
                  <a:srgbClr val="FF0000"/>
                </a:solidFill>
              </a:rPr>
              <a:t>Dummies</a:t>
            </a:r>
            <a:r>
              <a:rPr lang="pt-BR" sz="1800" dirty="0">
                <a:solidFill>
                  <a:srgbClr val="FF0000"/>
                </a:solidFill>
              </a:rPr>
              <a:t>'),('</a:t>
            </a:r>
            <a:r>
              <a:rPr lang="pt-BR" sz="1800" dirty="0" err="1">
                <a:solidFill>
                  <a:srgbClr val="FF0000"/>
                </a:solidFill>
              </a:rPr>
              <a:t>Novatec</a:t>
            </a:r>
            <a:r>
              <a:rPr lang="pt-BR" sz="1800" dirty="0">
                <a:solidFill>
                  <a:srgbClr val="FF0000"/>
                </a:solidFill>
              </a:rPr>
              <a:t>'),('Cisco Press'),('</a:t>
            </a:r>
            <a:r>
              <a:rPr lang="pt-BR" sz="1800" dirty="0" err="1">
                <a:solidFill>
                  <a:srgbClr val="FF0000"/>
                </a:solidFill>
              </a:rPr>
              <a:t>Addison</a:t>
            </a:r>
            <a:r>
              <a:rPr lang="pt-BR" sz="1800" dirty="0">
                <a:solidFill>
                  <a:srgbClr val="FF0000"/>
                </a:solidFill>
              </a:rPr>
              <a:t>-Wesley'),('Companhia das Letras'),('</a:t>
            </a:r>
            <a:r>
              <a:rPr lang="pt-BR" sz="1800" dirty="0" err="1">
                <a:solidFill>
                  <a:srgbClr val="FF0000"/>
                </a:solidFill>
              </a:rPr>
              <a:t>Artech</a:t>
            </a:r>
            <a:r>
              <a:rPr lang="pt-BR" sz="1800" dirty="0">
                <a:solidFill>
                  <a:srgbClr val="FF0000"/>
                </a:solidFill>
              </a:rPr>
              <a:t> </a:t>
            </a:r>
            <a:r>
              <a:rPr lang="pt-BR" sz="1800" dirty="0" err="1">
                <a:solidFill>
                  <a:srgbClr val="FF0000"/>
                </a:solidFill>
              </a:rPr>
              <a:t>House</a:t>
            </a:r>
            <a:r>
              <a:rPr lang="pt-BR" sz="1800" dirty="0">
                <a:solidFill>
                  <a:srgbClr val="FF0000"/>
                </a:solidFill>
              </a:rPr>
              <a:t>'),('CRC Press'),('Manning'),('</a:t>
            </a:r>
            <a:r>
              <a:rPr lang="pt-BR" sz="1800" dirty="0" err="1">
                <a:solidFill>
                  <a:srgbClr val="FF0000"/>
                </a:solidFill>
              </a:rPr>
              <a:t>Penguin</a:t>
            </a:r>
            <a:r>
              <a:rPr lang="pt-BR" sz="1800" dirty="0">
                <a:solidFill>
                  <a:srgbClr val="FF0000"/>
                </a:solidFill>
              </a:rPr>
              <a:t> Books'),('</a:t>
            </a:r>
            <a:r>
              <a:rPr lang="pt-BR" sz="1800" dirty="0" err="1">
                <a:solidFill>
                  <a:srgbClr val="FF0000"/>
                </a:solidFill>
              </a:rPr>
              <a:t>Sage</a:t>
            </a:r>
            <a:r>
              <a:rPr lang="pt-BR" sz="1800" dirty="0">
                <a:solidFill>
                  <a:srgbClr val="FF0000"/>
                </a:solidFill>
              </a:rPr>
              <a:t> </a:t>
            </a:r>
            <a:r>
              <a:rPr lang="pt-BR" sz="1800" dirty="0" err="1">
                <a:solidFill>
                  <a:srgbClr val="FF0000"/>
                </a:solidFill>
              </a:rPr>
              <a:t>Publishing</a:t>
            </a:r>
            <a:r>
              <a:rPr lang="pt-BR" sz="1800" dirty="0">
                <a:solidFill>
                  <a:srgbClr val="FF0000"/>
                </a:solidFill>
              </a:rPr>
              <a:t>'),('</a:t>
            </a:r>
            <a:r>
              <a:rPr lang="pt-BR" sz="1800" dirty="0" err="1">
                <a:solidFill>
                  <a:srgbClr val="FF0000"/>
                </a:solidFill>
              </a:rPr>
              <a:t>Publishing</a:t>
            </a:r>
            <a:r>
              <a:rPr lang="pt-BR" sz="1800" dirty="0">
                <a:solidFill>
                  <a:srgbClr val="FF0000"/>
                </a:solidFill>
              </a:rPr>
              <a:t>');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12648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baixo com a função FLOOR()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Arredondar um número decimal passado como argumento: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FLOOR(63.75) AS Arredondado;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28735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baixo com a função FLOOR()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Retornar um valor monetário armazenado em uma coluna de tabela, ignorando os centavos (casas decimais):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AS '</a:t>
            </a:r>
            <a:r>
              <a:rPr lang="pt-BR" sz="2500" dirty="0" err="1">
                <a:solidFill>
                  <a:srgbClr val="FF0000"/>
                </a:solidFill>
              </a:rPr>
              <a:t>Preco</a:t>
            </a:r>
            <a:r>
              <a:rPr lang="pt-BR" sz="2500" dirty="0">
                <a:solidFill>
                  <a:srgbClr val="FF0000"/>
                </a:solidFill>
              </a:rPr>
              <a:t> Real', FLOOR(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 AS 'Reais sem centavos'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&gt; 60.00;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21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0E3C0E6-9932-4CF9-9869-09BD80F6F3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013" t="48600" r="62600" b="33201"/>
          <a:stretch/>
        </p:blipFill>
        <p:spPr>
          <a:xfrm>
            <a:off x="5148064" y="3219822"/>
            <a:ext cx="2016224" cy="1541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682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Truncar valores em consultas com a função TRUNCATE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Todos os valores foram arredondados para baixo (número inteiro mais próximo inferior ao valor), independente da quantidade de dígitos presentes nas casas decimais.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05736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Truncar valores em consultas com a função TRUNCATE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 função TRUNCATE trunca (“corta”) um valor numérico, mostrando um número especificado de casas decimais.</a:t>
            </a:r>
          </a:p>
          <a:p>
            <a:pPr marL="34005" indent="0" fontAlgn="base">
              <a:buNone/>
            </a:pPr>
            <a:r>
              <a:rPr lang="pt-BR" sz="2500" dirty="0"/>
              <a:t>Note que esta função não arredonda valores, apenas oculta as casas decimais, de acordo com a quantidade que será exibida.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50787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Truncar valores em consultas com a função TRUNCATE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Sintaxe: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TRUNCATE(valor, </a:t>
            </a:r>
            <a:r>
              <a:rPr lang="pt-BR" sz="2500" dirty="0" err="1">
                <a:solidFill>
                  <a:srgbClr val="FF0000"/>
                </a:solidFill>
              </a:rPr>
              <a:t>casas_decimais</a:t>
            </a:r>
            <a:r>
              <a:rPr lang="pt-BR" sz="2500" dirty="0">
                <a:solidFill>
                  <a:srgbClr val="FF0000"/>
                </a:solidFill>
              </a:rPr>
              <a:t>)</a:t>
            </a:r>
          </a:p>
          <a:p>
            <a:pPr marL="34005" indent="0" fontAlgn="base">
              <a:buNone/>
            </a:pPr>
            <a:r>
              <a:rPr lang="pt-BR" sz="2500" b="1" i="1" dirty="0"/>
              <a:t>Parâmetros:</a:t>
            </a:r>
            <a:endParaRPr lang="pt-BR" sz="2500" dirty="0"/>
          </a:p>
          <a:p>
            <a:pPr fontAlgn="base"/>
            <a:r>
              <a:rPr lang="pt-BR" sz="2500" b="1" dirty="0"/>
              <a:t>valor</a:t>
            </a:r>
            <a:r>
              <a:rPr lang="pt-BR" sz="2500" dirty="0"/>
              <a:t>: o número a ser truncado</a:t>
            </a:r>
          </a:p>
          <a:p>
            <a:pPr fontAlgn="base"/>
            <a:r>
              <a:rPr lang="pt-BR" sz="2500" b="1" dirty="0" err="1"/>
              <a:t>casas_decimais</a:t>
            </a:r>
            <a:r>
              <a:rPr lang="pt-BR" sz="2500" dirty="0"/>
              <a:t>: números de casas decimais (depois da vírgula) a serem exibidas.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73588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Truncar valores em consultas com a função TRUNCATE no SQL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Truncar um número para não exibir casas decimais (0 casas)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CAST (52.69863 as DECIMAL (5,2)) AS TRUNCADO; </a:t>
            </a:r>
            <a:r>
              <a:rPr lang="pt-BR" sz="2000" b="1" dirty="0"/>
              <a:t>Contraste o resultado retornado como obtido com a função ROUND() aplicada no mesmo valor: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ROUND(52.69863, 0) AS Arredondado;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0701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cima no SQL com função CEILING()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 função </a:t>
            </a:r>
            <a:r>
              <a:rPr lang="pt-BR" sz="2500" b="1" dirty="0"/>
              <a:t>CEILING()</a:t>
            </a:r>
            <a:r>
              <a:rPr lang="pt-BR" sz="2500" dirty="0"/>
              <a:t> (“teto”, em português) retorna o menor valor inteiro que é maior ou igual a um número. Em outras palavras, permite arredondar um número decimal qualquer para cima (para o inteiro mais próximo superior), mostrando apenas sua parte inteira.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39320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cima no SQL com função CEILING()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Sintaxe: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CEILING(número)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/>
              <a:t>Onde o parâmetro número indica o valor que se deseja arredondar para baixo.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637361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cima no SQL com função CEILING()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Arredondar um número decimal para cima: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CEILING(72.25) AS 'Arredonda para cima';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500103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cima no SQL com função CEILING()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Retornar a parte inteira de um valor armazenado em uma coluna de tabela: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AS 'Preço Real', CEILING(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 AS 'Arredondado para cima'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&gt; 60.00;</a:t>
            </a:r>
          </a:p>
          <a:p>
            <a:pPr marL="34005" indent="0" fontAlgn="base">
              <a:buNone/>
            </a:pP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29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56436E-532F-4DD6-952E-E4513C26C6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8" t="45800" r="61024" b="33200"/>
          <a:stretch/>
        </p:blipFill>
        <p:spPr>
          <a:xfrm>
            <a:off x="4932040" y="3147813"/>
            <a:ext cx="2376264" cy="169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536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fontAlgn="base"/>
            <a:endParaRPr lang="pt-BR" sz="1800" dirty="0"/>
          </a:p>
          <a:p>
            <a:pPr marL="34005" indent="0" fontAlgn="base">
              <a:buNone/>
            </a:pPr>
            <a:r>
              <a:rPr lang="pt-BR" sz="2500" dirty="0"/>
              <a:t>Funções de agregação são funções SQL que permitem executar uma operação aritmética nos valores de uma coluna em todos os registros de uma tabela.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7594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Arredondar valores para cima no SQL com função CEILING()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O mesmo que o anterior, mas usando a função CEIL():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000" dirty="0">
                <a:solidFill>
                  <a:srgbClr val="FF0000"/>
                </a:solidFill>
              </a:rPr>
              <a:t>SELECT </a:t>
            </a:r>
            <a:r>
              <a:rPr lang="pt-BR" sz="2000" dirty="0" err="1">
                <a:solidFill>
                  <a:srgbClr val="FF0000"/>
                </a:solidFill>
              </a:rPr>
              <a:t>Preco_Livro</a:t>
            </a:r>
            <a:r>
              <a:rPr lang="pt-BR" sz="2000" dirty="0">
                <a:solidFill>
                  <a:srgbClr val="FF0000"/>
                </a:solidFill>
              </a:rPr>
              <a:t> AS 'Preço Real', CEILING(</a:t>
            </a:r>
            <a:r>
              <a:rPr lang="pt-BR" sz="2000" dirty="0" err="1">
                <a:solidFill>
                  <a:srgbClr val="FF0000"/>
                </a:solidFill>
              </a:rPr>
              <a:t>Preco_Livro</a:t>
            </a:r>
            <a:r>
              <a:rPr lang="pt-BR" sz="2000" dirty="0">
                <a:solidFill>
                  <a:srgbClr val="FF0000"/>
                </a:solidFill>
              </a:rPr>
              <a:t>) AS 'Arredondado para cima'</a:t>
            </a:r>
          </a:p>
          <a:p>
            <a:pPr marL="34005" indent="0">
              <a:buNone/>
            </a:pPr>
            <a:r>
              <a:rPr lang="pt-BR" sz="2000" dirty="0">
                <a:solidFill>
                  <a:srgbClr val="FF0000"/>
                </a:solidFill>
              </a:rPr>
              <a:t>FROM </a:t>
            </a:r>
            <a:r>
              <a:rPr lang="pt-BR" sz="2000" dirty="0" err="1">
                <a:solidFill>
                  <a:srgbClr val="FF0000"/>
                </a:solidFill>
              </a:rPr>
              <a:t>tbl_Livro</a:t>
            </a:r>
            <a:endParaRPr lang="pt-BR" sz="20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000" dirty="0">
                <a:solidFill>
                  <a:srgbClr val="FF0000"/>
                </a:solidFill>
              </a:rPr>
              <a:t>WHERE </a:t>
            </a:r>
            <a:r>
              <a:rPr lang="pt-BR" sz="2000" dirty="0" err="1">
                <a:solidFill>
                  <a:srgbClr val="FF0000"/>
                </a:solidFill>
              </a:rPr>
              <a:t>Preco_Livro</a:t>
            </a:r>
            <a:r>
              <a:rPr lang="pt-BR" sz="2000" dirty="0">
                <a:solidFill>
                  <a:srgbClr val="FF0000"/>
                </a:solidFill>
              </a:rPr>
              <a:t> &gt; 60.00;</a:t>
            </a:r>
            <a:endParaRPr lang="pt-BR" dirty="0"/>
          </a:p>
          <a:p>
            <a:pPr marL="34005" indent="0">
              <a:buNone/>
            </a:pPr>
            <a:r>
              <a:rPr lang="pt-BR" sz="1500" dirty="0"/>
              <a:t>Note que a função </a:t>
            </a:r>
            <a:r>
              <a:rPr lang="pt-BR" sz="1500" b="1" dirty="0"/>
              <a:t>CEIL()</a:t>
            </a:r>
            <a:r>
              <a:rPr lang="pt-BR" sz="1500" dirty="0"/>
              <a:t> é idêntica à função de </a:t>
            </a:r>
          </a:p>
          <a:p>
            <a:pPr marL="34005" indent="0" fontAlgn="base">
              <a:buNone/>
            </a:pPr>
            <a:r>
              <a:rPr lang="pt-BR" sz="1500" dirty="0"/>
              <a:t>nome </a:t>
            </a:r>
            <a:r>
              <a:rPr lang="pt-BR" sz="1500" b="1" dirty="0"/>
              <a:t>CEILING()</a:t>
            </a:r>
            <a:r>
              <a:rPr lang="pt-BR" sz="1500" dirty="0"/>
              <a:t>, podendo ser usada no lugar dela. </a:t>
            </a:r>
            <a:endParaRPr lang="pt-BR" sz="15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30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456436E-532F-4DD6-952E-E4513C26C6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8" t="45800" r="61024" b="33200"/>
          <a:stretch/>
        </p:blipFill>
        <p:spPr>
          <a:xfrm>
            <a:off x="4932040" y="3147813"/>
            <a:ext cx="2376264" cy="1697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388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UPDATE – Modificar Registros em Tabelas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Para alterar um registro e uma tabela usamos o comando UPDATE, segundo a sintaxe abaixo: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UPDATE tabela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SET coluna = </a:t>
            </a:r>
            <a:r>
              <a:rPr lang="pt-BR" sz="2500" dirty="0" err="1">
                <a:solidFill>
                  <a:srgbClr val="FF0000"/>
                </a:solidFill>
              </a:rPr>
              <a:t>novo_valor_armazenado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coluna = </a:t>
            </a:r>
            <a:r>
              <a:rPr lang="pt-BR" sz="2500" dirty="0" err="1">
                <a:solidFill>
                  <a:srgbClr val="FF0000"/>
                </a:solidFill>
              </a:rPr>
              <a:t>valor_filtro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  <a:p>
            <a:pPr marL="34005" indent="0" fontAlgn="base">
              <a:buNone/>
            </a:pPr>
            <a:r>
              <a:rPr lang="pt-BR" sz="1500" dirty="0"/>
              <a:t>Observação importante: Caso não seja usada a cláusula WHERE para filtrar os registros, todos os dados da coluna serão alterados!</a:t>
            </a:r>
            <a:endParaRPr lang="pt-BR" sz="1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77686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UPDATE – Modificar Registros em Tabelas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Iremos alterar o nome de um livro na tabela </a:t>
            </a:r>
            <a:r>
              <a:rPr lang="pt-BR" sz="2500" dirty="0" err="1"/>
              <a:t>tbl_livros</a:t>
            </a:r>
            <a:r>
              <a:rPr lang="pt-BR" sz="2500" dirty="0"/>
              <a:t>, cujo ID é igual a 2, para “SSH, o Shell Seguro”: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UPDATE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= 'SSH, o Shell Seguro'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ID_LIVRO = 2;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757636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UPDATE – Modificar Registros em Tabelas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Vamos aumentar o preço do livro cujo ISBN13 é 9780735640610 para R$ 47,20 (atualmente ele custa R$ 45,30):</a:t>
            </a:r>
          </a:p>
          <a:p>
            <a:pPr marL="34005" indent="0" fontAlgn="base">
              <a:buNone/>
            </a:pPr>
            <a:endParaRPr lang="en-US" sz="2500" dirty="0"/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UPDATE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SET </a:t>
            </a:r>
            <a:r>
              <a:rPr lang="en-US" sz="2500" dirty="0" err="1">
                <a:solidFill>
                  <a:srgbClr val="FF0000"/>
                </a:solidFill>
              </a:rPr>
              <a:t>Preco_Livro</a:t>
            </a:r>
            <a:r>
              <a:rPr lang="en-US" sz="2500" dirty="0">
                <a:solidFill>
                  <a:srgbClr val="FF0000"/>
                </a:solidFill>
              </a:rPr>
              <a:t> = 47.20</a:t>
            </a: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WHERE ISBN13 = '9780735640610';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66882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BETWEEN – Seleção de intervalos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Podemos usar a cláusula BETWEEN para, por exemplo, retornar registros cujos preços estejam entre dois valores distintos, ou registros contidos dentro de um intervalo de datas especificado.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957258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BETWEEN – Seleção de intervalos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 sintaxe para uso da cláusula BETWEEN é a seguinte: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</a:t>
            </a:r>
            <a:r>
              <a:rPr lang="en-US" sz="2500" dirty="0" err="1">
                <a:solidFill>
                  <a:srgbClr val="FF0000"/>
                </a:solidFill>
              </a:rPr>
              <a:t>colunas</a:t>
            </a:r>
            <a:r>
              <a:rPr lang="en-US" sz="2500" dirty="0">
                <a:solidFill>
                  <a:srgbClr val="FF0000"/>
                </a:solidFill>
              </a:rPr>
              <a:t> FROM </a:t>
            </a:r>
            <a:r>
              <a:rPr lang="en-US" sz="2500" dirty="0" err="1">
                <a:solidFill>
                  <a:srgbClr val="FF0000"/>
                </a:solidFill>
              </a:rPr>
              <a:t>tabela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WHERE </a:t>
            </a:r>
            <a:r>
              <a:rPr lang="en-US" sz="2500" dirty="0" err="1">
                <a:solidFill>
                  <a:srgbClr val="FF0000"/>
                </a:solidFill>
              </a:rPr>
              <a:t>coluna</a:t>
            </a:r>
            <a:r>
              <a:rPr lang="en-US" sz="2500" dirty="0">
                <a:solidFill>
                  <a:srgbClr val="FF0000"/>
                </a:solidFill>
              </a:rPr>
              <a:t> BETWEEN valor1 AND valor2;</a:t>
            </a:r>
          </a:p>
          <a:p>
            <a:pPr marL="34005" indent="0" fontAlgn="base">
              <a:buNone/>
            </a:pP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085859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BETWEEN – Seleção de intervalos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Vamos retornar todos os livros da tabela </a:t>
            </a:r>
            <a:r>
              <a:rPr lang="pt-BR" sz="2000" b="1" dirty="0" err="1"/>
              <a:t>tbl_livro</a:t>
            </a:r>
            <a:r>
              <a:rPr lang="pt-BR" sz="2000" b="1" dirty="0"/>
              <a:t> cuja data de publicação esteja entre 17/05/2004 e 17/05/2011 (note como a data é fornecida no código: </a:t>
            </a:r>
            <a:r>
              <a:rPr lang="pt-BR" sz="2000" b="1" dirty="0" err="1"/>
              <a:t>ano|mês|dia</a:t>
            </a:r>
            <a:r>
              <a:rPr lang="pt-BR" sz="2000" b="1" dirty="0"/>
              <a:t>):</a:t>
            </a:r>
          </a:p>
          <a:p>
            <a:pPr marL="34005" indent="0" fontAlgn="base">
              <a:buNone/>
            </a:pPr>
            <a:endParaRPr lang="pt-BR" sz="2000" b="1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* FROM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WHERE </a:t>
            </a:r>
            <a:r>
              <a:rPr lang="en-US" sz="2500" dirty="0" err="1">
                <a:solidFill>
                  <a:srgbClr val="FF0000"/>
                </a:solidFill>
              </a:rPr>
              <a:t>Data_Pub</a:t>
            </a:r>
            <a:r>
              <a:rPr lang="en-US" sz="2500" dirty="0">
                <a:solidFill>
                  <a:srgbClr val="FF0000"/>
                </a:solidFill>
              </a:rPr>
              <a:t> BETWEEN '20040517' AND '20110517';</a:t>
            </a: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9BB98B7-647D-4B5D-B980-7003D10C2C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26" t="48600" r="23226" b="40200"/>
          <a:stretch/>
        </p:blipFill>
        <p:spPr>
          <a:xfrm>
            <a:off x="2555776" y="3633848"/>
            <a:ext cx="5972729" cy="702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846897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BETWEEN – Seleção de intervalos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Agora vamos retornar os nomes dos livros e seus respectivos preços, da tabela </a:t>
            </a:r>
            <a:r>
              <a:rPr lang="pt-BR" sz="2000" b="1" dirty="0" err="1"/>
              <a:t>tbl_livros</a:t>
            </a:r>
            <a:r>
              <a:rPr lang="pt-BR" sz="2000" b="1" dirty="0"/>
              <a:t>, porém somente os livros cujos preços estiverem entre R$ 40,00 e 60,00: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AS Livro,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AS Preço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BETWEEN 40.00 AND 60.00;</a:t>
            </a: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37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C0F5278-44E2-437F-B400-6C10A29C03B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9" t="48600" r="58662" b="43000"/>
          <a:stretch/>
        </p:blipFill>
        <p:spPr>
          <a:xfrm>
            <a:off x="971600" y="3651870"/>
            <a:ext cx="2736304" cy="684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26961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dirty="0"/>
              <a:t>Quando realizamos uma consulta no SQL, utilizamos a cláusula WHERE para realizar um filtro dos registros a retornar. Porém, com o WHERE, só podemos aplicar filtros de correspondência exata de palavras. E se precisarmos aplicar um filtro que verifique palavras de forma parcial, como palavras que iniciem ou terminem com determinados caracteres, ou que possuam sequências de caracteres específicas? Neste caso, usamos a cláusula LIKE:</a:t>
            </a: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1913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fontAlgn="base"/>
            <a:r>
              <a:rPr lang="pt-BR" sz="2000" dirty="0"/>
              <a:t>A cláusula LIKE determina se uma cadeia de caracteres (</a:t>
            </a:r>
            <a:r>
              <a:rPr lang="pt-BR" sz="2000" dirty="0" err="1"/>
              <a:t>string</a:t>
            </a:r>
            <a:r>
              <a:rPr lang="pt-BR" sz="2000" dirty="0"/>
              <a:t>) corresponde a um padrão especificado. Um padrão pode incluir caracteres normais e curingas.</a:t>
            </a:r>
          </a:p>
          <a:p>
            <a:pPr fontAlgn="base"/>
            <a:r>
              <a:rPr lang="pt-BR" sz="2000" dirty="0"/>
              <a:t>NOT LIKE inverte a comparação, verificando se a cadeia de caracteres NÃO corresponde ao padrão especificado.</a:t>
            </a:r>
          </a:p>
          <a:p>
            <a:pPr marL="34005" indent="0" fontAlgn="base">
              <a:buNone/>
            </a:pP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39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6694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fontAlgn="base"/>
            <a:endParaRPr lang="pt-BR" sz="1800" dirty="0"/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/>
              <a:t>Retornam um valor simples baseado em um conjunto de valores de entrada.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04333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Padrões específicos (</a:t>
            </a:r>
            <a:r>
              <a:rPr lang="pt-BR" sz="2000" b="1" dirty="0" err="1"/>
              <a:t>metacaracteres</a:t>
            </a:r>
            <a:r>
              <a:rPr lang="pt-BR" sz="2000" b="1" dirty="0"/>
              <a:t>)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/>
              <a:t>Usamos diversos conjuntos de caracteres para especificar os padrões a serem filtrados pelas cláusulas LIKE e NOT LIKE. Por exemplo:</a:t>
            </a:r>
          </a:p>
          <a:p>
            <a:pPr marL="34005" indent="0" fontAlgn="base">
              <a:buNone/>
            </a:pPr>
            <a:r>
              <a:rPr lang="pt-BR" sz="2500" dirty="0"/>
              <a:t>‘%’  — Qualquer cadeia de 0 ou mais caracteres</a:t>
            </a:r>
            <a:br>
              <a:rPr lang="pt-BR" sz="2500" dirty="0"/>
            </a:br>
            <a:r>
              <a:rPr lang="pt-BR" sz="2500" dirty="0"/>
              <a:t>‘_’   — Sublinhado: qualquer </a:t>
            </a:r>
            <a:r>
              <a:rPr lang="pt-BR" sz="2500" dirty="0" err="1"/>
              <a:t>caracter</a:t>
            </a:r>
            <a:r>
              <a:rPr lang="pt-BR" sz="2500" dirty="0"/>
              <a:t> único</a:t>
            </a:r>
          </a:p>
          <a:p>
            <a:pPr marL="34005" indent="0" fontAlgn="base">
              <a:buNone/>
            </a:pPr>
            <a:endParaRPr lang="pt-BR" sz="2000" b="1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38869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Selecionar todos os registros da tabela  </a:t>
            </a:r>
            <a:r>
              <a:rPr lang="pt-BR" sz="2000" b="1" dirty="0" err="1"/>
              <a:t>tbl_livro</a:t>
            </a:r>
            <a:r>
              <a:rPr lang="pt-BR" sz="2000" b="1" dirty="0"/>
              <a:t> cujo nome comece com a letra F: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* FROM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WHERE </a:t>
            </a:r>
            <a:r>
              <a:rPr lang="en-US" sz="2500" dirty="0" err="1">
                <a:solidFill>
                  <a:srgbClr val="FF0000"/>
                </a:solidFill>
              </a:rPr>
              <a:t>Nome_Livro</a:t>
            </a:r>
            <a:r>
              <a:rPr lang="en-US" sz="2500" dirty="0">
                <a:solidFill>
                  <a:srgbClr val="FF0000"/>
                </a:solidFill>
              </a:rPr>
              <a:t> LIKE 'F%'; </a:t>
            </a:r>
            <a:endParaRPr lang="pt-BR" sz="2000" b="1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41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DC075F77-C620-405F-AFBC-23E14B8C5F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52800" r="64174" b="40200"/>
          <a:stretch/>
        </p:blipFill>
        <p:spPr>
          <a:xfrm>
            <a:off x="899592" y="3363838"/>
            <a:ext cx="2520280" cy="700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4232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/>
              <a:t>Selecionar todos os registros da tabela tbl_livro cujo nome não começa com a letra S:</a:t>
            </a:r>
          </a:p>
          <a:p>
            <a:pPr marL="34005" indent="0" fontAlgn="base">
              <a:buNone/>
            </a:pPr>
            <a:r>
              <a:rPr lang="en-US" sz="2500">
                <a:solidFill>
                  <a:srgbClr val="FF0000"/>
                </a:solidFill>
              </a:rPr>
              <a:t>SELECT </a:t>
            </a:r>
            <a:r>
              <a:rPr lang="en-US" sz="2500" dirty="0">
                <a:solidFill>
                  <a:srgbClr val="FF0000"/>
                </a:solidFill>
              </a:rPr>
              <a:t>* FROM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WHERE </a:t>
            </a:r>
            <a:r>
              <a:rPr lang="en-US" sz="2500" dirty="0" err="1">
                <a:solidFill>
                  <a:srgbClr val="FF0000"/>
                </a:solidFill>
              </a:rPr>
              <a:t>Nome_Livro</a:t>
            </a:r>
            <a:r>
              <a:rPr lang="en-US" sz="2500" dirty="0">
                <a:solidFill>
                  <a:srgbClr val="FF0000"/>
                </a:solidFill>
              </a:rPr>
              <a:t> not LIKE 'S%'; </a:t>
            </a:r>
            <a:endParaRPr lang="pt-BR" sz="2000" b="1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42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77DD1F0-BDD1-43C3-B1B8-1A1314C4DB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8" t="52800" r="14563" b="31801"/>
          <a:stretch/>
        </p:blipFill>
        <p:spPr>
          <a:xfrm>
            <a:off x="899592" y="2859782"/>
            <a:ext cx="7331724" cy="100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3561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Selecionar os nomes de livros da tabela </a:t>
            </a:r>
            <a:r>
              <a:rPr lang="pt-BR" sz="2000" b="1" dirty="0" err="1"/>
              <a:t>tbl_livro</a:t>
            </a:r>
            <a:r>
              <a:rPr lang="pt-BR" sz="2000" b="1" dirty="0"/>
              <a:t> cujo nome se inicie com uma letra qualquer e a segunda letra seja a letra i: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LIKE '_i%';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43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EBE9FE6D-5687-4581-9A89-9E1CD80D9F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48600" r="59449" b="40200"/>
          <a:stretch/>
        </p:blipFill>
        <p:spPr>
          <a:xfrm>
            <a:off x="5164025" y="2787082"/>
            <a:ext cx="3240360" cy="1080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2837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LIKE e NOT LIKE – Padrões de caracteres em consultas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Selecionar os nomes dos livros e seus respectivos preços, na tabela de livros, cujo nome não comece com a letra F e que custem mais de R$ 60,00: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AS Livro,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AS Valor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NOT LIKE 'F%'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AND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 &gt; 60.00;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44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1C82C670-5CF6-40BD-8F03-F1FE0C461D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48600" r="56300" b="37400"/>
          <a:stretch/>
        </p:blipFill>
        <p:spPr>
          <a:xfrm>
            <a:off x="4860032" y="3557224"/>
            <a:ext cx="3281789" cy="1172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076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dirty="0"/>
              <a:t>Usamos a cláusula GROUP BY para agrupar registros em subgrupos baseados em colunas ou valores retornados por uma expressão.</a:t>
            </a:r>
          </a:p>
          <a:p>
            <a:pPr marL="34005" indent="0" fontAlgn="base">
              <a:buNone/>
            </a:pPr>
            <a:endParaRPr lang="pt-BR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dirty="0"/>
              <a:t>Com o GROUP BY podemos agrupar os valores de uma coluna e também realizar cálculos sobre esses valores. Desta forma, ao realizarmos uma consulta, os valores encontrados nas linhas são agrupados e então uma função de agregação pode ser aplicada sobre esses grupos.</a:t>
            </a:r>
            <a:endParaRPr lang="pt-BR" sz="20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191108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dirty="0"/>
              <a:t>Sintaxe:</a:t>
            </a:r>
          </a:p>
          <a:p>
            <a:pPr marL="34005" indent="0" fontAlgn="base">
              <a:buNone/>
            </a:pPr>
            <a:endParaRPr lang="pt-BR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SELECT colunas, </a:t>
            </a:r>
            <a:r>
              <a:rPr lang="pt-BR" sz="2000" dirty="0" err="1">
                <a:solidFill>
                  <a:srgbClr val="FF0000"/>
                </a:solidFill>
              </a:rPr>
              <a:t>função_agregação</a:t>
            </a:r>
            <a:r>
              <a:rPr lang="pt-BR" sz="2000" dirty="0">
                <a:solidFill>
                  <a:srgbClr val="FF0000"/>
                </a:solidFill>
              </a:rPr>
              <a:t>()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FROM tabela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WHERE filtro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GROUP BY coluna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2227554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Criar uma tabela para testarmos o GROUP BY: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CREATE TABLE tbl_Vendas2 (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ID </a:t>
            </a:r>
            <a:r>
              <a:rPr lang="pt-BR" sz="2000" dirty="0" err="1">
                <a:solidFill>
                  <a:srgbClr val="FF0000"/>
                </a:solidFill>
              </a:rPr>
              <a:t>Smallint</a:t>
            </a:r>
            <a:r>
              <a:rPr lang="pt-BR" sz="2000" dirty="0">
                <a:solidFill>
                  <a:srgbClr val="FF0000"/>
                </a:solidFill>
              </a:rPr>
              <a:t> </a:t>
            </a:r>
            <a:r>
              <a:rPr lang="pt-BR" sz="2000" dirty="0" err="1">
                <a:solidFill>
                  <a:srgbClr val="FF0000"/>
                </a:solidFill>
              </a:rPr>
              <a:t>Primary</a:t>
            </a:r>
            <a:r>
              <a:rPr lang="pt-BR" sz="2000" dirty="0">
                <a:solidFill>
                  <a:srgbClr val="FF0000"/>
                </a:solidFill>
              </a:rPr>
              <a:t> Key,</a:t>
            </a:r>
          </a:p>
          <a:p>
            <a:pPr marL="34005" indent="0" fontAlgn="base">
              <a:buNone/>
            </a:pPr>
            <a:r>
              <a:rPr lang="pt-BR" sz="2000" dirty="0" err="1">
                <a:solidFill>
                  <a:srgbClr val="FF0000"/>
                </a:solidFill>
              </a:rPr>
              <a:t>Nome_Vendedor</a:t>
            </a:r>
            <a:r>
              <a:rPr lang="pt-BR" sz="2000" dirty="0">
                <a:solidFill>
                  <a:srgbClr val="FF0000"/>
                </a:solidFill>
              </a:rPr>
              <a:t> </a:t>
            </a:r>
            <a:r>
              <a:rPr lang="pt-BR" sz="2000" dirty="0" err="1">
                <a:solidFill>
                  <a:srgbClr val="FF0000"/>
                </a:solidFill>
              </a:rPr>
              <a:t>Varchar</a:t>
            </a:r>
            <a:r>
              <a:rPr lang="pt-BR" sz="2000" dirty="0">
                <a:solidFill>
                  <a:srgbClr val="FF0000"/>
                </a:solidFill>
              </a:rPr>
              <a:t>(30),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Quantidade </a:t>
            </a:r>
            <a:r>
              <a:rPr lang="pt-BR" sz="2000" dirty="0" err="1">
                <a:solidFill>
                  <a:srgbClr val="FF0000"/>
                </a:solidFill>
              </a:rPr>
              <a:t>Int</a:t>
            </a:r>
            <a:r>
              <a:rPr lang="pt-BR" sz="2000" dirty="0">
                <a:solidFill>
                  <a:srgbClr val="FF0000"/>
                </a:solidFill>
              </a:rPr>
              <a:t>,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Produto </a:t>
            </a:r>
            <a:r>
              <a:rPr lang="pt-BR" sz="2000" dirty="0" err="1">
                <a:solidFill>
                  <a:srgbClr val="FF0000"/>
                </a:solidFill>
              </a:rPr>
              <a:t>Varchar</a:t>
            </a:r>
            <a:r>
              <a:rPr lang="pt-BR" sz="2000" dirty="0">
                <a:solidFill>
                  <a:srgbClr val="FF0000"/>
                </a:solidFill>
              </a:rPr>
              <a:t>(20),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Cidade </a:t>
            </a:r>
            <a:r>
              <a:rPr lang="pt-BR" sz="2000" dirty="0" err="1">
                <a:solidFill>
                  <a:srgbClr val="FF0000"/>
                </a:solidFill>
              </a:rPr>
              <a:t>Varchar</a:t>
            </a:r>
            <a:r>
              <a:rPr lang="pt-BR" sz="2000" dirty="0">
                <a:solidFill>
                  <a:srgbClr val="FF0000"/>
                </a:solidFill>
              </a:rPr>
              <a:t>(20)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);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2797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Inserir registros na tabela criada para teste de GROUP BY: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INSERT INTO tbl_Vendas2 (ID, </a:t>
            </a:r>
            <a:r>
              <a:rPr lang="pt-BR" sz="1800" dirty="0" err="1">
                <a:solidFill>
                  <a:srgbClr val="FF0000"/>
                </a:solidFill>
              </a:rPr>
              <a:t>Nome_Vendedor</a:t>
            </a:r>
            <a:r>
              <a:rPr lang="pt-BR" sz="1800" dirty="0">
                <a:solidFill>
                  <a:srgbClr val="FF0000"/>
                </a:solidFill>
              </a:rPr>
              <a:t>, Quantidade, Produto, Cidade)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  VALUES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(10,'Jorge',1400,'Mouse','São Paulo'),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(12,'Tatiana',1220,'Teclado','São Paulo'),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(14,'Ana',1700,'Teclado','Rio de Janeiro'),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(15,'Rita',2120,'Webcam','Recife'),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(18,'Marcos',980,'Mouse','São Paulo'),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(19,'Carla',1120,'Webcam','Recife'),</a:t>
            </a:r>
          </a:p>
          <a:p>
            <a:pPr marL="34005" indent="0" fontAlgn="base">
              <a:buNone/>
            </a:pPr>
            <a:r>
              <a:rPr lang="pt-BR" sz="1800" dirty="0">
                <a:solidFill>
                  <a:srgbClr val="FF0000"/>
                </a:solidFill>
              </a:rPr>
              <a:t>(22,'Roberto',3145,'Mouse','São Paulo');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833514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usando agregação para obter o total de vendas de Mouses (sem o GROUP BY):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SELECT SUM(Quantidade) As </a:t>
            </a:r>
            <a:r>
              <a:rPr lang="pt-BR" sz="2000" dirty="0" err="1">
                <a:solidFill>
                  <a:srgbClr val="FF0000"/>
                </a:solidFill>
              </a:rPr>
              <a:t>TotalMouses</a:t>
            </a:r>
            <a:endParaRPr lang="pt-BR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WHERE Produto = 'Mouse';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49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08710B1F-4805-4D34-A3B3-A98418365F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52800" r="69687" b="41600"/>
          <a:stretch/>
        </p:blipFill>
        <p:spPr>
          <a:xfrm>
            <a:off x="4644008" y="3075806"/>
            <a:ext cx="2178242" cy="792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6512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1800" b="1" dirty="0"/>
              <a:t>Sintaxe básica:</a:t>
            </a:r>
          </a:p>
          <a:p>
            <a:pPr marL="34005" indent="0" fontAlgn="base">
              <a:buNone/>
            </a:pPr>
            <a:endParaRPr lang="pt-BR" sz="1800" b="1" dirty="0"/>
          </a:p>
          <a:p>
            <a:pPr marL="34005" indent="0" fontAlgn="base">
              <a:buNone/>
            </a:pPr>
            <a:r>
              <a:rPr lang="pt-BR" sz="1500" dirty="0">
                <a:solidFill>
                  <a:srgbClr val="FF0000"/>
                </a:solidFill>
              </a:rPr>
              <a:t>função(ALL | DISTINCT expressão)</a:t>
            </a:r>
          </a:p>
          <a:p>
            <a:pPr marL="34005" indent="0" fontAlgn="base">
              <a:buNone/>
            </a:pPr>
            <a:endParaRPr lang="pt-BR" sz="1500" dirty="0">
              <a:solidFill>
                <a:srgbClr val="FF0000"/>
              </a:solidFill>
            </a:endParaRPr>
          </a:p>
          <a:p>
            <a:pPr fontAlgn="base"/>
            <a:r>
              <a:rPr lang="pt-BR" sz="2500" b="1" dirty="0"/>
              <a:t>ALL</a:t>
            </a:r>
            <a:r>
              <a:rPr lang="pt-BR" sz="2500" dirty="0"/>
              <a:t> – avalia todos os registros ao agregar o valor da função; é o comportamento padrão.</a:t>
            </a:r>
          </a:p>
          <a:p>
            <a:pPr fontAlgn="base"/>
            <a:r>
              <a:rPr lang="pt-BR" sz="2500" b="1" dirty="0"/>
              <a:t>DISTINCT</a:t>
            </a:r>
            <a:r>
              <a:rPr lang="pt-BR" sz="2500" dirty="0"/>
              <a:t> – Usa apenas valores distintos (sem repetição) ao avaliar a função.</a:t>
            </a:r>
          </a:p>
          <a:p>
            <a:pPr marL="34005" indent="0" fontAlgn="base">
              <a:buNone/>
            </a:pPr>
            <a:endParaRPr lang="pt-BR" sz="18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83427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totalizando as vendas de todos os produtos por cidade:</a:t>
            </a:r>
          </a:p>
          <a:p>
            <a:pPr marL="34005" indent="0" fontAlgn="base">
              <a:buNone/>
            </a:pPr>
            <a:endParaRPr lang="pt-BR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SELECT Cidade, SUM(Quantidade) As Total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GROUP BY Cidade;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50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3B02BE6-6E1A-4D77-90B0-04E318C741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52800" r="66537" b="36000"/>
          <a:stretch/>
        </p:blipFill>
        <p:spPr>
          <a:xfrm>
            <a:off x="4355976" y="2787774"/>
            <a:ext cx="2664296" cy="1420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37094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contando o número de registros de vendas (quantidade de vendas) por cidade:</a:t>
            </a:r>
          </a:p>
          <a:p>
            <a:pPr marL="34005" indent="0" fontAlgn="base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000" dirty="0">
                <a:solidFill>
                  <a:srgbClr val="FF0000"/>
                </a:solidFill>
              </a:rPr>
              <a:t>SELECT </a:t>
            </a:r>
            <a:r>
              <a:rPr lang="en-US" sz="2000" dirty="0" err="1">
                <a:solidFill>
                  <a:srgbClr val="FF0000"/>
                </a:solidFill>
              </a:rPr>
              <a:t>Cidade</a:t>
            </a:r>
            <a:r>
              <a:rPr lang="en-US" sz="2000" dirty="0">
                <a:solidFill>
                  <a:srgbClr val="FF0000"/>
                </a:solidFill>
              </a:rPr>
              <a:t>, COUNT(*) As Total</a:t>
            </a:r>
          </a:p>
          <a:p>
            <a:pPr marL="34005" indent="0" fontAlgn="base">
              <a:buNone/>
            </a:pPr>
            <a:r>
              <a:rPr lang="en-US" sz="20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en-US" sz="2000" dirty="0">
                <a:solidFill>
                  <a:srgbClr val="FF0000"/>
                </a:solidFill>
              </a:rPr>
              <a:t>GROUP BY </a:t>
            </a:r>
            <a:r>
              <a:rPr lang="en-US" sz="2000" dirty="0" err="1">
                <a:solidFill>
                  <a:srgbClr val="FF0000"/>
                </a:solidFill>
              </a:rPr>
              <a:t>Cidade</a:t>
            </a:r>
            <a:r>
              <a:rPr lang="en-US" sz="2000" dirty="0">
                <a:solidFill>
                  <a:srgbClr val="FF0000"/>
                </a:solidFill>
              </a:rPr>
              <a:t>;</a:t>
            </a:r>
            <a:endParaRPr lang="pt-BR" sz="20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51</a:t>
            </a:fld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730B306-9E76-418D-8105-13C3E9C6F4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52800" r="65749" b="36000"/>
          <a:stretch/>
        </p:blipFill>
        <p:spPr>
          <a:xfrm>
            <a:off x="3419872" y="2787774"/>
            <a:ext cx="3312368" cy="165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45832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GROUP BY – Agrupamento de Registros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com o total (quantidades) nas vendas realizadas por cada vendedor:</a:t>
            </a:r>
            <a:endParaRPr lang="en-US" sz="2000" b="1" dirty="0"/>
          </a:p>
          <a:p>
            <a:pPr marL="34005" indent="0" fontAlgn="base">
              <a:buNone/>
            </a:pPr>
            <a:endParaRPr lang="en-US" sz="20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SELECT </a:t>
            </a:r>
            <a:r>
              <a:rPr lang="pt-BR" sz="2000" dirty="0" err="1">
                <a:solidFill>
                  <a:srgbClr val="FF0000"/>
                </a:solidFill>
              </a:rPr>
              <a:t>Nome_Vendedor</a:t>
            </a:r>
            <a:r>
              <a:rPr lang="pt-BR" sz="2000" dirty="0">
                <a:solidFill>
                  <a:srgbClr val="FF0000"/>
                </a:solidFill>
              </a:rPr>
              <a:t>, SUM(Quantidade)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pt-BR" sz="2000" dirty="0">
                <a:solidFill>
                  <a:srgbClr val="FF0000"/>
                </a:solidFill>
              </a:rPr>
              <a:t>GROUP BY </a:t>
            </a:r>
            <a:r>
              <a:rPr lang="pt-BR" sz="2000" dirty="0" err="1">
                <a:solidFill>
                  <a:srgbClr val="FF0000"/>
                </a:solidFill>
              </a:rPr>
              <a:t>Nome_Vendedor</a:t>
            </a:r>
            <a:r>
              <a:rPr lang="pt-BR" sz="20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52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5E77910-B461-4154-BC27-3C89031DFC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8" t="52800" r="61024" b="31801"/>
          <a:stretch/>
        </p:blipFill>
        <p:spPr>
          <a:xfrm>
            <a:off x="4499992" y="2859782"/>
            <a:ext cx="2886866" cy="1512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9898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HAVING – Filtrando os resultados do Agrupamento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 cláusula HAVING é usada para especificar condições de filtragem em grupos de registros ou agregações.</a:t>
            </a:r>
            <a:br>
              <a:rPr lang="pt-BR" sz="2500" dirty="0"/>
            </a:br>
            <a:r>
              <a:rPr lang="pt-BR" sz="2500" dirty="0"/>
              <a:t>É frequentemente usada em conjunto com a </a:t>
            </a:r>
            <a:r>
              <a:rPr lang="pt-BR" sz="2500" b="1" dirty="0"/>
              <a:t>cláusula GROUP BY</a:t>
            </a:r>
            <a:r>
              <a:rPr lang="pt-BR" sz="2500" dirty="0"/>
              <a:t> para filtrar as colunas agrupadas.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037352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HAVING – Filtrando os resultados do Agrupamento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Sintaxe: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colunas, </a:t>
            </a:r>
            <a:r>
              <a:rPr lang="pt-BR" sz="2500" dirty="0" err="1">
                <a:solidFill>
                  <a:srgbClr val="FF0000"/>
                </a:solidFill>
              </a:rPr>
              <a:t>função_agregação</a:t>
            </a:r>
            <a:r>
              <a:rPr lang="pt-BR" sz="2500" dirty="0">
                <a:solidFill>
                  <a:srgbClr val="FF0000"/>
                </a:solidFill>
              </a:rPr>
              <a:t>()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tabela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filtro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GROUP BY colunas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HAVING </a:t>
            </a:r>
            <a:r>
              <a:rPr lang="pt-BR" sz="2500" dirty="0" err="1">
                <a:solidFill>
                  <a:srgbClr val="FF0000"/>
                </a:solidFill>
              </a:rPr>
              <a:t>filtro_agrupamento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89373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HAVING – Filtrando os resultados do Agrupamento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retornando total de vendas das cidades com menos de 2500 produtos vendidos:</a:t>
            </a:r>
          </a:p>
          <a:p>
            <a:pPr marL="34005" indent="0" fontAlgn="base">
              <a:buNone/>
            </a:pPr>
            <a:endParaRPr lang="pt-BR" sz="2000" b="1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Cidade, SUM(Quantidade) As Total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GROUP BY Cidade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HAVING SUM(Quantidade) &lt; 2500;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55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7A20132-9643-41EC-98B4-441F77512C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51" t="52800" r="65749" b="40200"/>
          <a:stretch/>
        </p:blipFill>
        <p:spPr>
          <a:xfrm>
            <a:off x="5652119" y="3291830"/>
            <a:ext cx="2765107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1638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3000" b="1" dirty="0"/>
              <a:t>SQL – HAVING – Filtrando os resultados do Agrupamento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000" b="1" dirty="0"/>
              <a:t>Consulta retornando total de vendas do produto ‘Teclado’ das cidades com menos de 1500 teclados vendidos: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Cidade, SUM(Quantidade) As </a:t>
            </a:r>
            <a:r>
              <a:rPr lang="pt-BR" sz="2500" dirty="0" err="1">
                <a:solidFill>
                  <a:srgbClr val="FF0000"/>
                </a:solidFill>
              </a:rPr>
              <a:t>TotalTeclados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FROM tbl_Vendas2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WHERE Produto = 'Teclado'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GROUP BY Cidade</a:t>
            </a:r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HAVING SUM(Quantidade) &lt; 1500;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56</a:t>
            </a:fld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E18C90B-3119-4529-934C-AECFE36621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438" t="52800" r="64962" b="40200"/>
          <a:stretch/>
        </p:blipFill>
        <p:spPr>
          <a:xfrm>
            <a:off x="5508104" y="3553137"/>
            <a:ext cx="2765107" cy="864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67834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algn="just" fontAlgn="base"/>
            <a:r>
              <a:rPr lang="pt-BR" sz="2500" dirty="0"/>
              <a:t>A cláusula SELECT TOP é empregada para especificar o número de registros a retornar.</a:t>
            </a:r>
          </a:p>
          <a:p>
            <a:pPr algn="just" fontAlgn="base"/>
            <a:r>
              <a:rPr lang="pt-BR" sz="2500" dirty="0"/>
              <a:t>Útil para tabelas com muitos registros.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766416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b="1" dirty="0"/>
              <a:t>Sintaxe</a:t>
            </a:r>
          </a:p>
          <a:p>
            <a:pPr marL="34005" indent="0" fontAlgn="base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TOP </a:t>
            </a:r>
            <a:r>
              <a:rPr lang="en-US" sz="2500" dirty="0" err="1">
                <a:solidFill>
                  <a:srgbClr val="FF0000"/>
                </a:solidFill>
              </a:rPr>
              <a:t>número|percentual</a:t>
            </a:r>
            <a:r>
              <a:rPr lang="en-US" sz="2500" dirty="0">
                <a:solidFill>
                  <a:srgbClr val="FF0000"/>
                </a:solidFill>
              </a:rPr>
              <a:t> </a:t>
            </a:r>
            <a:r>
              <a:rPr lang="en-US" sz="2500" dirty="0" err="1">
                <a:solidFill>
                  <a:srgbClr val="FF0000"/>
                </a:solidFill>
              </a:rPr>
              <a:t>colunas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FROM </a:t>
            </a:r>
            <a:r>
              <a:rPr lang="en-US" sz="2500" dirty="0" err="1">
                <a:solidFill>
                  <a:srgbClr val="FF0000"/>
                </a:solidFill>
              </a:rPr>
              <a:t>tabela</a:t>
            </a:r>
            <a:endParaRPr lang="en-US" sz="2500" dirty="0">
              <a:solidFill>
                <a:srgbClr val="FF0000"/>
              </a:solidFill>
            </a:endParaRPr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[ORDER BY </a:t>
            </a:r>
            <a:r>
              <a:rPr lang="en-US" sz="2500" dirty="0" err="1">
                <a:solidFill>
                  <a:srgbClr val="FF0000"/>
                </a:solidFill>
              </a:rPr>
              <a:t>coluna</a:t>
            </a:r>
            <a:r>
              <a:rPr lang="en-US" sz="2500" dirty="0">
                <a:solidFill>
                  <a:srgbClr val="FF0000"/>
                </a:solidFill>
              </a:rPr>
              <a:t>]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446081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sz="2500" dirty="0"/>
              <a:t>Exemplo 1: Retornar os nomes do três primeiros livros da tabela de livros (por ordem de registro):</a:t>
            </a:r>
          </a:p>
          <a:p>
            <a:pPr marL="34005" indent="0" algn="just" fontAlgn="base">
              <a:buNone/>
            </a:pPr>
            <a:endParaRPr lang="pt-BR" sz="2500" dirty="0"/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TOP (3)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, 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59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0330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As principais funções de agregação (mais comuns) em SQL são as seguintes:</a:t>
            </a:r>
          </a:p>
          <a:p>
            <a:pPr fontAlgn="base"/>
            <a:r>
              <a:rPr lang="pt-BR" sz="2000" dirty="0"/>
              <a:t>MIN = Valor Mínimo de um conjunto de valores</a:t>
            </a:r>
          </a:p>
          <a:p>
            <a:pPr fontAlgn="base"/>
            <a:r>
              <a:rPr lang="pt-BR" sz="2000" dirty="0"/>
              <a:t>MAX = Valor Máximo de um conjunto de valores</a:t>
            </a:r>
          </a:p>
          <a:p>
            <a:pPr fontAlgn="base"/>
            <a:r>
              <a:rPr lang="pt-BR" sz="2000" dirty="0"/>
              <a:t>AVG = Média Aritmética de um conjunto de valores</a:t>
            </a:r>
          </a:p>
          <a:p>
            <a:pPr fontAlgn="base"/>
            <a:r>
              <a:rPr lang="pt-BR" sz="2000" dirty="0"/>
              <a:t>SUM = Total (Soma) de um conjunto de valores</a:t>
            </a:r>
          </a:p>
          <a:p>
            <a:pPr fontAlgn="base"/>
            <a:r>
              <a:rPr lang="pt-BR" sz="2000" dirty="0"/>
              <a:t>COUNT = Contar quantidade total de itens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endParaRPr lang="pt-BR" sz="25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2065677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sz="2500" dirty="0"/>
              <a:t>Exemplo 2: Retornar os nomes dos primeiros 10% de livros encontrados na tabela de livros (por ordem alfabética), ordenados por nome do livro:</a:t>
            </a:r>
          </a:p>
          <a:p>
            <a:pPr marL="34005" indent="0" algn="just" fontAlgn="base">
              <a:buNone/>
            </a:pPr>
            <a:endParaRPr lang="pt-BR" sz="2500" dirty="0"/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TOP (10) PERCENT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 ORDER BY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5708046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sz="2500" dirty="0"/>
              <a:t>Exemplo 3: </a:t>
            </a:r>
            <a:r>
              <a:rPr lang="pt-BR" dirty="0"/>
              <a:t> </a:t>
            </a:r>
            <a:r>
              <a:rPr lang="pt-BR" sz="2500" dirty="0"/>
              <a:t>Retornar os nomes do três primeiros livros da tabela de livros (por ordem alfabética), ordenados por nome do livro:</a:t>
            </a:r>
          </a:p>
          <a:p>
            <a:pPr marL="34005" indent="0" algn="just" fontAlgn="base">
              <a:buNone/>
            </a:pPr>
            <a:endParaRPr lang="pt-BR" sz="2500" dirty="0"/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TOP (3)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 ORDER BY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ASC;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9118872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sz="2500" dirty="0"/>
              <a:t>Exemplo 4: </a:t>
            </a:r>
            <a:r>
              <a:rPr lang="pt-BR" dirty="0"/>
              <a:t> </a:t>
            </a:r>
            <a:r>
              <a:rPr lang="pt-BR" sz="2500" dirty="0"/>
              <a:t>Retornar os nomes do três últimos livros da tabela de livros (por ordem alfabética), ordenados por nome do livro:</a:t>
            </a:r>
          </a:p>
          <a:p>
            <a:pPr marL="34005" indent="0">
              <a:buNone/>
            </a:pP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TOP (3)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 ORDER BY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 DESC;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9793642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br>
              <a:rPr lang="pt-BR" sz="3000" b="1" dirty="0"/>
            </a:br>
            <a:r>
              <a:rPr lang="en-US" sz="3000" b="1" dirty="0" err="1"/>
              <a:t>Cláusula</a:t>
            </a:r>
            <a:r>
              <a:rPr lang="en-US" sz="3000" b="1" dirty="0"/>
              <a:t> SELECT TOP no SQL Server</a:t>
            </a:r>
            <a:endParaRPr lang="pt-BR" sz="30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algn="just" fontAlgn="base">
              <a:buNone/>
            </a:pPr>
            <a:r>
              <a:rPr lang="pt-BR" sz="2500" dirty="0"/>
              <a:t>Exemplo 5: </a:t>
            </a:r>
            <a:r>
              <a:rPr lang="pt-BR" dirty="0"/>
              <a:t> </a:t>
            </a:r>
            <a:r>
              <a:rPr lang="pt-BR" sz="2500" dirty="0"/>
              <a:t>Retornar os nomes e os </a:t>
            </a:r>
            <a:r>
              <a:rPr lang="pt-BR" sz="2500" dirty="0" err="1"/>
              <a:t>IDs</a:t>
            </a:r>
            <a:r>
              <a:rPr lang="pt-BR" sz="2500" dirty="0"/>
              <a:t> dos três primeiros livros cadastrados na tabela:</a:t>
            </a:r>
          </a:p>
          <a:p>
            <a:pPr marL="34005" indent="0">
              <a:buNone/>
            </a:pPr>
            <a:endParaRPr lang="pt-BR" sz="2500" dirty="0"/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SELECT TOP (3) </a:t>
            </a:r>
            <a:r>
              <a:rPr lang="pt-BR" sz="2500" dirty="0" err="1">
                <a:solidFill>
                  <a:srgbClr val="FF0000"/>
                </a:solidFill>
              </a:rPr>
              <a:t>Nome_Livro</a:t>
            </a:r>
            <a:r>
              <a:rPr lang="pt-BR" sz="2500" dirty="0">
                <a:solidFill>
                  <a:srgbClr val="FF0000"/>
                </a:solidFill>
              </a:rPr>
              <a:t>, </a:t>
            </a:r>
            <a:r>
              <a:rPr lang="pt-BR" sz="2500" dirty="0" err="1">
                <a:solidFill>
                  <a:srgbClr val="FF0000"/>
                </a:solidFill>
              </a:rPr>
              <a:t>ID_Livro</a:t>
            </a:r>
            <a:endParaRPr lang="pt-BR" sz="2500" dirty="0">
              <a:solidFill>
                <a:srgbClr val="FF0000"/>
              </a:solidFill>
            </a:endParaRPr>
          </a:p>
          <a:p>
            <a:pPr marL="34005" indent="0">
              <a:buNone/>
            </a:pPr>
            <a:r>
              <a:rPr lang="pt-BR" sz="2500" dirty="0">
                <a:solidFill>
                  <a:srgbClr val="FF0000"/>
                </a:solidFill>
              </a:rPr>
              <a:t>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63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1214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Retornar o número total de autores cadastrados na tabela de autores: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COUNT(*) FROM </a:t>
            </a:r>
            <a:r>
              <a:rPr lang="en-US" sz="2500" dirty="0" err="1">
                <a:solidFill>
                  <a:srgbClr val="FF0000"/>
                </a:solidFill>
              </a:rPr>
              <a:t>tbl_autores</a:t>
            </a:r>
            <a:r>
              <a:rPr lang="en-US" sz="2500" dirty="0">
                <a:solidFill>
                  <a:srgbClr val="FF0000"/>
                </a:solidFill>
              </a:rPr>
              <a:t>;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1513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Contar o número de autores que possuem livros cadastrados na tabela de autores, sem repetições: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en-US" sz="2500" dirty="0">
                <a:solidFill>
                  <a:srgbClr val="FF0000"/>
                </a:solidFill>
              </a:rPr>
              <a:t>SELECT COUNT(DISTINCT </a:t>
            </a:r>
            <a:r>
              <a:rPr lang="en-US" sz="2500" dirty="0" err="1">
                <a:solidFill>
                  <a:srgbClr val="FF0000"/>
                </a:solidFill>
              </a:rPr>
              <a:t>id_autor</a:t>
            </a:r>
            <a:r>
              <a:rPr lang="en-US" sz="2500" dirty="0">
                <a:solidFill>
                  <a:srgbClr val="FF0000"/>
                </a:solidFill>
              </a:rPr>
              <a:t>) FROM </a:t>
            </a:r>
            <a:r>
              <a:rPr lang="en-US" sz="2500" dirty="0" err="1">
                <a:solidFill>
                  <a:srgbClr val="FF0000"/>
                </a:solidFill>
              </a:rPr>
              <a:t>tbl_Livro</a:t>
            </a:r>
            <a:r>
              <a:rPr lang="en-US" sz="2500" dirty="0">
                <a:solidFill>
                  <a:srgbClr val="FF0000"/>
                </a:solidFill>
              </a:rPr>
              <a:t>;</a:t>
            </a:r>
            <a:endParaRPr lang="pt-BR" sz="2500" dirty="0">
              <a:solidFill>
                <a:srgbClr val="FF0000"/>
              </a:solidFill>
            </a:endParaRP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199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4FF89F-5269-4BD6-8546-0FF5D821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155" y="356907"/>
            <a:ext cx="7571701" cy="702675"/>
          </a:xfrm>
        </p:spPr>
        <p:txBody>
          <a:bodyPr/>
          <a:lstStyle/>
          <a:p>
            <a:pPr fontAlgn="base"/>
            <a:r>
              <a:rPr lang="pt-BR" sz="2500" b="1" dirty="0"/>
              <a:t>SQL – Funções de Agregação (MAX, MIN, AVG, COUNT, SUM) 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7FB4CE6-68EC-45F5-800A-ADDDDA8312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86155" y="1158315"/>
            <a:ext cx="7571701" cy="3573675"/>
          </a:xfrm>
        </p:spPr>
        <p:txBody>
          <a:bodyPr/>
          <a:lstStyle/>
          <a:p>
            <a:pPr marL="34005" indent="0" fontAlgn="base">
              <a:buNone/>
            </a:pPr>
            <a:r>
              <a:rPr lang="pt-BR" sz="2500" dirty="0"/>
              <a:t>Exemplo:</a:t>
            </a:r>
          </a:p>
          <a:p>
            <a:pPr marL="34005" indent="0" fontAlgn="base">
              <a:buNone/>
            </a:pPr>
            <a:r>
              <a:rPr lang="pt-BR" sz="2500" dirty="0"/>
              <a:t>Descobrir o preço mais alto dos livros:</a:t>
            </a:r>
          </a:p>
          <a:p>
            <a:pPr marL="34005" indent="0" fontAlgn="base">
              <a:buNone/>
            </a:pPr>
            <a:endParaRPr lang="pt-BR" sz="2500" dirty="0"/>
          </a:p>
          <a:p>
            <a:pPr marL="34005" indent="0" fontAlgn="base">
              <a:buNone/>
            </a:pPr>
            <a:r>
              <a:rPr lang="pt-BR" sz="2500" dirty="0">
                <a:solidFill>
                  <a:srgbClr val="FF0000"/>
                </a:solidFill>
              </a:rPr>
              <a:t>SELECT MAX(</a:t>
            </a:r>
            <a:r>
              <a:rPr lang="pt-BR" sz="2500" dirty="0" err="1">
                <a:solidFill>
                  <a:srgbClr val="FF0000"/>
                </a:solidFill>
              </a:rPr>
              <a:t>Preco_Livro</a:t>
            </a:r>
            <a:r>
              <a:rPr lang="pt-BR" sz="2500" dirty="0">
                <a:solidFill>
                  <a:srgbClr val="FF0000"/>
                </a:solidFill>
              </a:rPr>
              <a:t>) FROM </a:t>
            </a:r>
            <a:r>
              <a:rPr lang="pt-BR" sz="2500" dirty="0" err="1">
                <a:solidFill>
                  <a:srgbClr val="FF0000"/>
                </a:solidFill>
              </a:rPr>
              <a:t>tbl_Livro</a:t>
            </a:r>
            <a:r>
              <a:rPr lang="pt-BR" sz="2500" dirty="0">
                <a:solidFill>
                  <a:srgbClr val="FF0000"/>
                </a:solidFill>
              </a:rPr>
              <a:t>;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3CD03-3BAC-4D65-9065-69D6A3DE051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pt-BR" smtClean="0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8023923"/>
      </p:ext>
    </p:extLst>
  </p:cSld>
  <p:clrMapOvr>
    <a:masterClrMapping/>
  </p:clrMapOvr>
</p:sld>
</file>

<file path=ppt/theme/theme1.xml><?xml version="1.0" encoding="utf-8"?>
<a:theme xmlns:a="http://schemas.openxmlformats.org/drawingml/2006/main" name="Cordeli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mobil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3282BE"/>
      </a:accent1>
      <a:accent2>
        <a:srgbClr val="28608C"/>
      </a:accent2>
      <a:accent3>
        <a:srgbClr val="262626"/>
      </a:accent3>
      <a:accent4>
        <a:srgbClr val="3282BE"/>
      </a:accent4>
      <a:accent5>
        <a:srgbClr val="28608C"/>
      </a:accent5>
      <a:accent6>
        <a:srgbClr val="262626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347">
    <a:dk1>
      <a:srgbClr val="000000"/>
    </a:dk1>
    <a:lt1>
      <a:srgbClr val="FFFFFF"/>
    </a:lt1>
    <a:dk2>
      <a:srgbClr val="666666"/>
    </a:dk2>
    <a:lt2>
      <a:srgbClr val="CCCCCC"/>
    </a:lt2>
    <a:accent1>
      <a:srgbClr val="3A81BA"/>
    </a:accent1>
    <a:accent2>
      <a:srgbClr val="D89F39"/>
    </a:accent2>
    <a:accent3>
      <a:srgbClr val="8BAB42"/>
    </a:accent3>
    <a:accent4>
      <a:srgbClr val="57A7B5"/>
    </a:accent4>
    <a:accent5>
      <a:srgbClr val="8B81D2"/>
    </a:accent5>
    <a:accent6>
      <a:srgbClr val="963334"/>
    </a:accent6>
    <a:hlink>
      <a:srgbClr val="1155CC"/>
    </a:hlink>
    <a:folHlink>
      <a:srgbClr val="6611C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10658</TotalTime>
  <Words>3191</Words>
  <Application>Microsoft Office PowerPoint</Application>
  <PresentationFormat>Apresentação na tela (16:9)</PresentationFormat>
  <Paragraphs>384</Paragraphs>
  <Slides>63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63</vt:i4>
      </vt:variant>
    </vt:vector>
  </HeadingPairs>
  <TitlesOfParts>
    <vt:vector size="70" baseType="lpstr">
      <vt:lpstr>Arial Unicode MS</vt:lpstr>
      <vt:lpstr>Calibri</vt:lpstr>
      <vt:lpstr>Arial</vt:lpstr>
      <vt:lpstr>Roboto Slab</vt:lpstr>
      <vt:lpstr>Source Sans Pro</vt:lpstr>
      <vt:lpstr>Cordelia template</vt:lpstr>
      <vt:lpstr>Contents Slide Master</vt:lpstr>
      <vt:lpstr>Introdução a Banco de dados Comandos SQL – Parte 6   </vt:lpstr>
      <vt:lpstr>SQL – Adicionar novos registros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SQL – Funções de Agregação (MAX, MIN, AVG, COUNT, SUM) </vt:lpstr>
      <vt:lpstr>Arredondar valores em consultas com função ROUND() no SQL</vt:lpstr>
      <vt:lpstr>Arredondar valores em consultas com função ROUND() no SQL</vt:lpstr>
      <vt:lpstr>Arredondar valores em consultas com função ROUND() no SQL</vt:lpstr>
      <vt:lpstr>Arredondar valores em consultas com função ROUND() no SQL</vt:lpstr>
      <vt:lpstr>Arredondar valores em consultas com função ROUND() no SQL</vt:lpstr>
      <vt:lpstr>Arredondar valores para baixo com a função FLOOR() no SQL</vt:lpstr>
      <vt:lpstr>Arredondar valores para baixo com a função FLOOR() no SQL</vt:lpstr>
      <vt:lpstr>Arredondar valores para baixo com a função FLOOR() no SQL</vt:lpstr>
      <vt:lpstr>Arredondar valores para baixo com a função FLOOR() no SQL</vt:lpstr>
      <vt:lpstr>Truncar valores em consultas com a função TRUNCATE no SQL</vt:lpstr>
      <vt:lpstr>Truncar valores em consultas com a função TRUNCATE no SQL</vt:lpstr>
      <vt:lpstr>Truncar valores em consultas com a função TRUNCATE no SQL</vt:lpstr>
      <vt:lpstr>Truncar valores em consultas com a função TRUNCATE no SQL</vt:lpstr>
      <vt:lpstr>Arredondar valores para cima no SQL com função CEILING()</vt:lpstr>
      <vt:lpstr>Arredondar valores para cima no SQL com função CEILING()</vt:lpstr>
      <vt:lpstr>Arredondar valores para cima no SQL com função CEILING()</vt:lpstr>
      <vt:lpstr>Arredondar valores para cima no SQL com função CEILING()</vt:lpstr>
      <vt:lpstr>Arredondar valores para cima no SQL com função CEILING()</vt:lpstr>
      <vt:lpstr>SQL – UPDATE – Modificar Registros em Tabelas</vt:lpstr>
      <vt:lpstr>SQL – UPDATE – Modificar Registros em Tabelas</vt:lpstr>
      <vt:lpstr>SQL – UPDATE – Modificar Registros em Tabelas</vt:lpstr>
      <vt:lpstr>SQL – BETWEEN – Seleção de intervalos em consultas</vt:lpstr>
      <vt:lpstr>SQL – BETWEEN – Seleção de intervalos em consultas</vt:lpstr>
      <vt:lpstr>SQL – BETWEEN – Seleção de intervalos em consultas</vt:lpstr>
      <vt:lpstr>SQL – BETWEEN – Seleção de intervalos em consultas</vt:lpstr>
      <vt:lpstr>SQL – LIKE e NOT LIKE – Padrões de caracteres em consultas</vt:lpstr>
      <vt:lpstr>SQL – LIKE e NOT LIKE – Padrões de caracteres em consultas</vt:lpstr>
      <vt:lpstr>SQL – LIKE e NOT LIKE – Padrões de caracteres em consultas</vt:lpstr>
      <vt:lpstr>SQL – LIKE e NOT LIKE – Padrões de caracteres em consultas</vt:lpstr>
      <vt:lpstr>SQL – LIKE e NOT LIKE – Padrões de caracteres em consultas</vt:lpstr>
      <vt:lpstr>SQL – LIKE e NOT LIKE – Padrões de caracteres em consultas</vt:lpstr>
      <vt:lpstr>SQL – LIKE e NOT LIKE – Padrões de caracteres em consultas</vt:lpstr>
      <vt:lpstr>SQL – GROUP BY – Agrupamento de Registros</vt:lpstr>
      <vt:lpstr>SQL – GROUP BY – Agrupamento de Registros</vt:lpstr>
      <vt:lpstr>SQL – GROUP BY – Agrupamento de Registros</vt:lpstr>
      <vt:lpstr>SQL – GROUP BY – Agrupamento de Registros</vt:lpstr>
      <vt:lpstr>SQL – GROUP BY – Agrupamento de Registros</vt:lpstr>
      <vt:lpstr>SQL – GROUP BY – Agrupamento de Registros</vt:lpstr>
      <vt:lpstr>SQL – GROUP BY – Agrupamento de Registros</vt:lpstr>
      <vt:lpstr>SQL – GROUP BY – Agrupamento de Registros</vt:lpstr>
      <vt:lpstr>SQL – HAVING – Filtrando os resultados do Agrupamento</vt:lpstr>
      <vt:lpstr>SQL – HAVING – Filtrando os resultados do Agrupamento</vt:lpstr>
      <vt:lpstr>SQL – HAVING – Filtrando os resultados do Agrupamento</vt:lpstr>
      <vt:lpstr>SQL – HAVING – Filtrando os resultados do Agrupamento</vt:lpstr>
      <vt:lpstr>      Cláusula SELECT TOP no SQL Server</vt:lpstr>
      <vt:lpstr>      Cláusula SELECT TOP no SQL Server</vt:lpstr>
      <vt:lpstr>      Cláusula SELECT TOP no SQL Server</vt:lpstr>
      <vt:lpstr>      Cláusula SELECT TOP no SQL Server</vt:lpstr>
      <vt:lpstr>      Cláusula SELECT TOP no SQL Server</vt:lpstr>
      <vt:lpstr>      Cláusula SELECT TOP no SQL Server</vt:lpstr>
      <vt:lpstr>      Cláusula SELECT TOP no SQL Server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ESTRATÉGIAS  PARA RETOMADA DAS AULAS SENAI DR/MG</dc:title>
  <dc:creator>Mariana Rodrigues Alves de Souza</dc:creator>
  <cp:lastModifiedBy>user</cp:lastModifiedBy>
  <cp:revision>887</cp:revision>
  <cp:lastPrinted>2020-07-23T21:30:55Z</cp:lastPrinted>
  <dcterms:modified xsi:type="dcterms:W3CDTF">2023-01-27T23:20:37Z</dcterms:modified>
</cp:coreProperties>
</file>